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6.xml" ContentType="application/vnd.openxmlformats-officedocument.presentationml.tags+xml"/>
  <Override PartName="/ppt/notesSlides/notesSlide19.xml" ContentType="application/vnd.openxmlformats-officedocument.presentationml.notesSlide+xml"/>
  <Override PartName="/ppt/tags/tag7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8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  <p:sldMasterId id="2147483660" r:id="rId2"/>
    <p:sldMasterId id="2147483657" r:id="rId3"/>
  </p:sldMasterIdLst>
  <p:notesMasterIdLst>
    <p:notesMasterId r:id="rId37"/>
  </p:notesMasterIdLst>
  <p:handoutMasterIdLst>
    <p:handoutMasterId r:id="rId38"/>
  </p:handoutMasterIdLst>
  <p:sldIdLst>
    <p:sldId id="261" r:id="rId4"/>
    <p:sldId id="263" r:id="rId5"/>
    <p:sldId id="308" r:id="rId6"/>
    <p:sldId id="280" r:id="rId7"/>
    <p:sldId id="282" r:id="rId8"/>
    <p:sldId id="271" r:id="rId9"/>
    <p:sldId id="260" r:id="rId10"/>
    <p:sldId id="268" r:id="rId11"/>
    <p:sldId id="285" r:id="rId12"/>
    <p:sldId id="290" r:id="rId13"/>
    <p:sldId id="269" r:id="rId14"/>
    <p:sldId id="320" r:id="rId15"/>
    <p:sldId id="291" r:id="rId16"/>
    <p:sldId id="322" r:id="rId17"/>
    <p:sldId id="327" r:id="rId18"/>
    <p:sldId id="309" r:id="rId19"/>
    <p:sldId id="326" r:id="rId20"/>
    <p:sldId id="325" r:id="rId21"/>
    <p:sldId id="312" r:id="rId22"/>
    <p:sldId id="306" r:id="rId23"/>
    <p:sldId id="321" r:id="rId24"/>
    <p:sldId id="329" r:id="rId25"/>
    <p:sldId id="287" r:id="rId26"/>
    <p:sldId id="328" r:id="rId27"/>
    <p:sldId id="330" r:id="rId28"/>
    <p:sldId id="318" r:id="rId29"/>
    <p:sldId id="298" r:id="rId30"/>
    <p:sldId id="266" r:id="rId31"/>
    <p:sldId id="296" r:id="rId32"/>
    <p:sldId id="297" r:id="rId33"/>
    <p:sldId id="262" r:id="rId34"/>
    <p:sldId id="257" r:id="rId35"/>
    <p:sldId id="319" r:id="rId36"/>
  </p:sldIdLst>
  <p:sldSz cx="9144000" cy="6858000" type="screen4x3"/>
  <p:notesSz cx="6846888" cy="9980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44" userDrawn="1">
          <p15:clr>
            <a:srgbClr val="A4A3A4"/>
          </p15:clr>
        </p15:guide>
        <p15:guide id="2" pos="2157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8585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88" autoAdjust="0"/>
    <p:restoredTop sz="93979" autoAdjust="0"/>
  </p:normalViewPr>
  <p:slideViewPr>
    <p:cSldViewPr>
      <p:cViewPr varScale="1">
        <p:scale>
          <a:sx n="109" d="100"/>
          <a:sy n="109" d="100"/>
        </p:scale>
        <p:origin x="1416" y="114"/>
      </p:cViewPr>
      <p:guideLst/>
    </p:cSldViewPr>
  </p:slideViewPr>
  <p:outlineViewPr>
    <p:cViewPr>
      <p:scale>
        <a:sx n="33" d="100"/>
        <a:sy n="33" d="100"/>
      </p:scale>
      <p:origin x="0" y="-151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78" y="108"/>
      </p:cViewPr>
      <p:guideLst>
        <p:guide orient="horz" pos="3144"/>
        <p:guide pos="21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32018" y="9607324"/>
            <a:ext cx="2361368" cy="349714"/>
          </a:xfrm>
          <a:prstGeom prst="rect">
            <a:avLst/>
          </a:prstGeom>
        </p:spPr>
        <p:txBody>
          <a:bodyPr vert="horz" lIns="92057" tIns="46028" rIns="0" bIns="46028" rtlCol="0" anchor="b"/>
          <a:lstStyle>
            <a:lvl1pPr algn="r">
              <a:defRPr sz="1200"/>
            </a:lvl1pPr>
          </a:lstStyle>
          <a:p>
            <a:fld id="{45FF557D-432A-48E8-B6AC-1049935D12AD}" type="slidenum">
              <a:rPr lang="es-ES" sz="1000" b="1">
                <a:latin typeface="BdE Neue Helvetica 55 Roman" pitchFamily="34" charset="0"/>
              </a:rPr>
              <a:pPr/>
              <a:t>‹Nº›</a:t>
            </a:fld>
            <a:endParaRPr lang="es-ES" sz="1000" b="1">
              <a:latin typeface="BdE Neue Helvetica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0201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01638" y="511175"/>
            <a:ext cx="6010275" cy="4508500"/>
          </a:xfrm>
          <a:prstGeom prst="rect">
            <a:avLst/>
          </a:prstGeom>
          <a:noFill/>
          <a:ln w="3175">
            <a:solidFill>
              <a:prstClr val="black"/>
            </a:solidFill>
          </a:ln>
        </p:spPr>
        <p:txBody>
          <a:bodyPr vert="horz" lIns="92057" tIns="46028" rIns="92057" bIns="46028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6486" y="5147498"/>
            <a:ext cx="5477510" cy="43223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s-ES" dirty="0" err="1"/>
              <a:t>Extract</a:t>
            </a:r>
            <a:r>
              <a:rPr lang="es-ES" dirty="0"/>
              <a:t>, </a:t>
            </a:r>
            <a:r>
              <a:rPr lang="es-ES" dirty="0" err="1"/>
              <a:t>Transform</a:t>
            </a:r>
            <a:r>
              <a:rPr lang="es-ES" dirty="0"/>
              <a:t> and Load («extraer, transformar y cargar», frecuentemente abreviado ETL) es el proceso que permite a las organizaciones mover datos desde múltiples fuentes, reformatearlos y limpiarlos, y cargarlos en otra base de datos, data </a:t>
            </a:r>
            <a:r>
              <a:rPr lang="es-ES" dirty="0" err="1"/>
              <a:t>mart</a:t>
            </a:r>
            <a:r>
              <a:rPr lang="es-ES" dirty="0"/>
              <a:t>, o data </a:t>
            </a:r>
            <a:r>
              <a:rPr lang="es-ES" dirty="0" err="1"/>
              <a:t>warehouse</a:t>
            </a:r>
            <a:r>
              <a:rPr lang="es-ES" dirty="0"/>
              <a:t> para analizar, o en otro sistema operacional para apoyar un proceso de </a:t>
            </a:r>
            <a:r>
              <a:rPr lang="es-ES" dirty="0" err="1"/>
              <a:t>negocio.Haga</a:t>
            </a:r>
            <a:r>
              <a:rPr lang="es-ES" dirty="0"/>
              <a:t>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4481" y="9608375"/>
            <a:ext cx="2359903" cy="349714"/>
          </a:xfrm>
          <a:prstGeom prst="rect">
            <a:avLst/>
          </a:prstGeom>
        </p:spPr>
        <p:txBody>
          <a:bodyPr vert="horz" lIns="92057" tIns="46028" rIns="0" bIns="46028" rtlCol="0" anchor="b"/>
          <a:lstStyle>
            <a:lvl1pPr algn="r">
              <a:defRPr sz="1000" b="1" baseline="0">
                <a:latin typeface="BdE Neue Helvetica 55 Roman" pitchFamily="34" charset="0"/>
              </a:defRPr>
            </a:lvl1pPr>
          </a:lstStyle>
          <a:p>
            <a:fld id="{74C681DB-6626-43BD-B1FA-3C5BE41CBB6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78771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just" defTabSz="914400" rtl="0" eaLnBrk="1" latinLnBrk="0" hangingPunct="1">
      <a:defRPr sz="1200" kern="1200" baseline="0">
        <a:solidFill>
          <a:schemeClr val="tx1"/>
        </a:solidFill>
        <a:latin typeface="BdE Neue Helvetica 55 Roman" pitchFamily="34" charset="0"/>
        <a:ea typeface="+mn-ea"/>
        <a:cs typeface="+mn-cs"/>
      </a:defRPr>
    </a:lvl1pPr>
    <a:lvl2pPr marL="540000" algn="just" defTabSz="914400" rtl="0" eaLnBrk="1" latinLnBrk="0" hangingPunct="1">
      <a:defRPr sz="1200" kern="1200" baseline="0">
        <a:solidFill>
          <a:srgbClr val="B35C48"/>
        </a:solidFill>
        <a:latin typeface="BdE Neue Helvetica 55 Roman" pitchFamily="34" charset="0"/>
        <a:ea typeface="+mn-ea"/>
        <a:cs typeface="+mn-cs"/>
      </a:defRPr>
    </a:lvl2pPr>
    <a:lvl3pPr marL="990000" algn="just" defTabSz="914400" rtl="0" eaLnBrk="1" latinLnBrk="0" hangingPunct="1">
      <a:defRPr sz="1200" b="0" i="1" kern="1200" baseline="0">
        <a:solidFill>
          <a:schemeClr val="tx1"/>
        </a:solidFill>
        <a:latin typeface="BdE Neue Helvetica 55 Roman" pitchFamily="34" charset="0"/>
        <a:ea typeface="+mn-ea"/>
        <a:cs typeface="+mn-cs"/>
      </a:defRPr>
    </a:lvl3pPr>
    <a:lvl4pPr marL="1429200" algn="just" defTabSz="914400" rtl="0" eaLnBrk="1" latinLnBrk="0" hangingPunct="1">
      <a:defRPr sz="1050" kern="1200" baseline="0">
        <a:solidFill>
          <a:schemeClr val="tx1"/>
        </a:solidFill>
        <a:latin typeface="BdE Neue Helvetica 55 Roman" pitchFamily="34" charset="0"/>
        <a:ea typeface="+mn-ea"/>
        <a:cs typeface="+mn-cs"/>
      </a:defRPr>
    </a:lvl4pPr>
    <a:lvl5pPr marL="1882800" algn="just" defTabSz="914400" rtl="0" eaLnBrk="1" latinLnBrk="0" hangingPunct="1">
      <a:defRPr sz="1050" b="0" i="1" kern="1200" baseline="0">
        <a:solidFill>
          <a:schemeClr val="tx1"/>
        </a:solidFill>
        <a:latin typeface="BdE Neue Helvetica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63550" y="352425"/>
            <a:ext cx="6015038" cy="4511675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2919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6296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00050" y="511175"/>
            <a:ext cx="6013450" cy="45100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686486" y="5147498"/>
            <a:ext cx="5477510" cy="4322313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02153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00050" y="511175"/>
            <a:ext cx="6013450" cy="45100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780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000335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1477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686486" y="5135221"/>
            <a:ext cx="5477510" cy="4322313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41201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59633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8912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76416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686486" y="5147498"/>
            <a:ext cx="5477510" cy="4322313"/>
          </a:xfrm>
        </p:spPr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3217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00050" y="511175"/>
            <a:ext cx="6013450" cy="45100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98657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686486" y="5147498"/>
            <a:ext cx="5477510" cy="4322313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14269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64875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50015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686486" y="5147498"/>
            <a:ext cx="5477510" cy="4322313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59854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52504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29404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26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16789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27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14303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28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50958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29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5633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4705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00050" y="511175"/>
            <a:ext cx="6013450" cy="45100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30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74836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00050" y="511175"/>
            <a:ext cx="6013450" cy="45100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i="1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31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49392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0050" y="511175"/>
            <a:ext cx="6013450" cy="4510088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32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01773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33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5721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00050" y="511175"/>
            <a:ext cx="6013450" cy="45100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686486" y="5147498"/>
            <a:ext cx="5477510" cy="4322313"/>
          </a:xfrm>
        </p:spPr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2463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00050" y="511175"/>
            <a:ext cx="6013450" cy="45100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851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00050" y="511175"/>
            <a:ext cx="6013450" cy="45100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79852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63550" y="352425"/>
            <a:ext cx="6015038" cy="4511675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344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00050" y="511175"/>
            <a:ext cx="6013450" cy="45100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92043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681DB-6626-43BD-B1FA-3C5BE41CBB6E}" type="slidenum">
              <a:rPr lang="es-ES" smtClean="0"/>
              <a:pPr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7210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ES_tradnl"/>
              <a:t>ESCRIBA LA CLASIFICACIÓN DEL DOCUMENTO</a:t>
            </a:r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cuadros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1670400" y="6378434"/>
            <a:ext cx="2253600" cy="424800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ESCRIBA LA CLASIFICACIÓN DEL DOCUMENTO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49611" y="6451254"/>
            <a:ext cx="335989" cy="276999"/>
          </a:xfrm>
          <a:prstGeom prst="rect">
            <a:avLst/>
          </a:prstGeom>
        </p:spPr>
        <p:txBody>
          <a:bodyPr/>
          <a:lstStyle/>
          <a:p>
            <a:fld id="{2B9BC9A3-3827-4B12-B39F-E702A0763D5F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12"/>
          </p:nvPr>
        </p:nvSpPr>
        <p:spPr>
          <a:xfrm>
            <a:off x="226800" y="1483199"/>
            <a:ext cx="4212000" cy="4754113"/>
          </a:xfrm>
        </p:spPr>
        <p:txBody>
          <a:bodyPr>
            <a:no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658800"/>
            <a:ext cx="2894400" cy="338400"/>
          </a:xfrm>
        </p:spPr>
        <p:txBody>
          <a:bodyPr lIns="0" rIns="46800">
            <a:noAutofit/>
          </a:bodyPr>
          <a:lstStyle>
            <a:lvl1pPr>
              <a:lnSpc>
                <a:spcPts val="1800"/>
              </a:lnSpc>
              <a:defRPr sz="1600" b="0" i="0" baseline="0">
                <a:solidFill>
                  <a:srgbClr val="666666"/>
                </a:solidFill>
              </a:defRPr>
            </a:lvl1pPr>
          </a:lstStyle>
          <a:p>
            <a:pPr lvl="0"/>
            <a:r>
              <a:rPr lang="es-ES"/>
              <a:t>Subtítulo</a:t>
            </a:r>
          </a:p>
        </p:txBody>
      </p:sp>
      <p:sp>
        <p:nvSpPr>
          <p:cNvPr id="8" name="6 Marcador de contenido"/>
          <p:cNvSpPr>
            <a:spLocks noGrp="1"/>
          </p:cNvSpPr>
          <p:nvPr>
            <p:ph sz="quarter" idx="14"/>
          </p:nvPr>
        </p:nvSpPr>
        <p:spPr>
          <a:xfrm>
            <a:off x="4582800" y="1486800"/>
            <a:ext cx="4212000" cy="4750512"/>
          </a:xfrm>
        </p:spPr>
        <p:txBody>
          <a:bodyPr>
            <a:no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cuadro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1670400" y="6378434"/>
            <a:ext cx="2253600" cy="424800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ESCRIBA LA CLASIFICACIÓN DEL DOCUMENTO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49611" y="6451254"/>
            <a:ext cx="335989" cy="276999"/>
          </a:xfrm>
          <a:prstGeom prst="rect">
            <a:avLst/>
          </a:prstGeom>
        </p:spPr>
        <p:txBody>
          <a:bodyPr/>
          <a:lstStyle/>
          <a:p>
            <a:fld id="{2B9BC9A3-3827-4B12-B39F-E702A0763D5F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12"/>
          </p:nvPr>
        </p:nvSpPr>
        <p:spPr>
          <a:xfrm>
            <a:off x="226800" y="1483199"/>
            <a:ext cx="8575200" cy="4754113"/>
          </a:xfrm>
        </p:spPr>
        <p:txBody>
          <a:bodyPr>
            <a:no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658800"/>
            <a:ext cx="2894400" cy="338400"/>
          </a:xfrm>
        </p:spPr>
        <p:txBody>
          <a:bodyPr lIns="0" rIns="46800">
            <a:noAutofit/>
          </a:bodyPr>
          <a:lstStyle>
            <a:lvl1pPr>
              <a:lnSpc>
                <a:spcPts val="1800"/>
              </a:lnSpc>
              <a:defRPr sz="1600" b="0" i="0" baseline="0">
                <a:solidFill>
                  <a:srgbClr val="666666"/>
                </a:solidFill>
              </a:defRPr>
            </a:lvl1pPr>
          </a:lstStyle>
          <a:p>
            <a:pPr lvl="0"/>
            <a:r>
              <a:rPr lang="es-ES"/>
              <a:t>Subtítulo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50000" y="2286000"/>
            <a:ext cx="6552000" cy="95410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spcBef>
                <a:spcPts val="0"/>
              </a:spcBef>
              <a:buNone/>
              <a:defRPr sz="2800"/>
            </a:lvl1pPr>
            <a:lvl2pPr marL="540000" indent="0">
              <a:spcBef>
                <a:spcPts val="0"/>
              </a:spcBef>
              <a:buNone/>
              <a:defRPr sz="2800"/>
            </a:lvl2pPr>
            <a:lvl3pPr>
              <a:spcBef>
                <a:spcPts val="0"/>
              </a:spcBef>
              <a:defRPr sz="2800"/>
            </a:lvl3pPr>
            <a:lvl4pPr>
              <a:spcBef>
                <a:spcPts val="0"/>
              </a:spcBef>
              <a:defRPr sz="2800"/>
            </a:lvl4pPr>
            <a:lvl5pPr>
              <a:spcBef>
                <a:spcPts val="0"/>
              </a:spcBef>
              <a:defRPr sz="2800"/>
            </a:lvl5pPr>
          </a:lstStyle>
          <a:p>
            <a:pPr lvl="0"/>
            <a:r>
              <a:rPr lang="es-ES"/>
              <a:t>Texto opcional (GRACIAS POR SU ATENCIÓN, Más información, …)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image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35508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313200" y="1850400"/>
            <a:ext cx="5940000" cy="2334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s-ES" sz="2000" b="1" cap="all" baseline="0" dirty="0">
                <a:solidFill>
                  <a:srgbClr val="B35C48"/>
                </a:solidFill>
                <a:latin typeface="BdE Neue Helvetica 55 Roman" pitchFamily="34" charset="0"/>
              </a:rPr>
              <a:t>Enriquecimiento de datos con Open Refine</a:t>
            </a:r>
            <a:endParaRPr lang="es-ES_tradnl" sz="1400" dirty="0">
              <a:solidFill>
                <a:schemeClr val="bg1"/>
              </a:solidFill>
            </a:endParaRPr>
          </a:p>
          <a:p>
            <a:pPr>
              <a:lnSpc>
                <a:spcPts val="1950"/>
              </a:lnSpc>
              <a:spcBef>
                <a:spcPts val="0"/>
              </a:spcBef>
            </a:pPr>
            <a:r>
              <a:rPr lang="es-ES_tradnl" sz="1400" b="1" baseline="0" dirty="0">
                <a:latin typeface="BdE Neue Helvetica 55 Roman" pitchFamily="34" charset="0"/>
              </a:rPr>
              <a:t>José Luis Galán Cabilla</a:t>
            </a:r>
          </a:p>
          <a:p>
            <a:pPr>
              <a:lnSpc>
                <a:spcPts val="1950"/>
              </a:lnSpc>
              <a:spcBef>
                <a:spcPts val="0"/>
              </a:spcBef>
            </a:pPr>
            <a:r>
              <a:rPr lang="es-ES_tradnl" sz="1400" baseline="0" dirty="0">
                <a:latin typeface="BdE Neue Helvetica 55 Roman" pitchFamily="34" charset="0"/>
              </a:rPr>
              <a:t>Biblioteca del Banco de España</a:t>
            </a:r>
          </a:p>
          <a:p>
            <a:pPr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</a:pPr>
            <a:endParaRPr lang="es-ES_tradnl" sz="1400" baseline="0" dirty="0">
              <a:solidFill>
                <a:schemeClr val="bg1"/>
              </a:solidFill>
              <a:latin typeface="BdE Neue Helvetica 55 Roman" pitchFamily="34" charset="0"/>
            </a:endParaRPr>
          </a:p>
          <a:p>
            <a:pPr>
              <a:lnSpc>
                <a:spcPts val="1450"/>
              </a:lnSpc>
            </a:pPr>
            <a:r>
              <a:rPr lang="es-ES_tradnl" sz="1200" cap="all" baseline="0" dirty="0">
                <a:latin typeface="BdE Neue Helvetica 55 Roman" pitchFamily="34" charset="0"/>
              </a:rPr>
              <a:t>XVI Jornadas </a:t>
            </a:r>
            <a:r>
              <a:rPr lang="es-ES_tradnl" sz="1200" cap="all" baseline="0" dirty="0" err="1">
                <a:latin typeface="BdE Neue Helvetica 55 Roman" pitchFamily="34" charset="0"/>
              </a:rPr>
              <a:t>Expania</a:t>
            </a:r>
            <a:endParaRPr lang="es-ES_tradnl" sz="1200" cap="all" baseline="0" dirty="0">
              <a:latin typeface="BdE Neue Helvetica 55 Roman" pitchFamily="34" charset="0"/>
            </a:endParaRPr>
          </a:p>
          <a:p>
            <a:pPr>
              <a:lnSpc>
                <a:spcPts val="1450"/>
              </a:lnSpc>
            </a:pPr>
            <a:r>
              <a:rPr lang="es-ES" sz="1100" baseline="0" dirty="0">
                <a:latin typeface="BdE Neue Helvetica 55 Roman" pitchFamily="34" charset="0"/>
              </a:rPr>
              <a:t>Universidad Rey Juan Carlos. Sede Madrid-Quintana</a:t>
            </a:r>
            <a:endParaRPr lang="es-ES_tradnl" sz="1100" baseline="0" dirty="0">
              <a:latin typeface="BdE Neue Helvetica 55 Roman" pitchFamily="34" charset="0"/>
            </a:endParaRP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es-ES_tradnl" sz="1100" baseline="0" dirty="0">
                <a:latin typeface="BdE Neue Helvetica 55 Roman" pitchFamily="34" charset="0"/>
              </a:rPr>
              <a:t>6 de junio de 2019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313200" y="6174000"/>
            <a:ext cx="487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cap="all" baseline="0" dirty="0" err="1">
                <a:latin typeface="BdE Neue Helvetica 55 Roman" pitchFamily="34" charset="0"/>
              </a:rPr>
              <a:t>DIVISIóN</a:t>
            </a:r>
            <a:r>
              <a:rPr lang="es-ES" sz="1200" cap="all" baseline="0" dirty="0">
                <a:latin typeface="BdE Neue Helvetica 55 Roman" pitchFamily="34" charset="0"/>
              </a:rPr>
              <a:t> DE </a:t>
            </a:r>
            <a:r>
              <a:rPr lang="es-ES" sz="1200" cap="all" baseline="0" dirty="0" err="1">
                <a:latin typeface="BdE Neue Helvetica 55 Roman" pitchFamily="34" charset="0"/>
              </a:rPr>
              <a:t>GESTIóN</a:t>
            </a:r>
            <a:r>
              <a:rPr lang="es-ES" sz="1200" cap="all" baseline="0" dirty="0">
                <a:latin typeface="BdE Neue Helvetica 55 Roman" pitchFamily="34" charset="0"/>
              </a:rPr>
              <a:t> Y </a:t>
            </a:r>
            <a:r>
              <a:rPr lang="es-ES" sz="1200" cap="all" baseline="0" dirty="0" err="1">
                <a:latin typeface="BdE Neue Helvetica 55 Roman" pitchFamily="34" charset="0"/>
              </a:rPr>
              <a:t>DIFUSIóN</a:t>
            </a:r>
            <a:r>
              <a:rPr lang="es-ES" sz="1200" cap="all" baseline="0" dirty="0">
                <a:latin typeface="BdE Neue Helvetica 55 Roman" pitchFamily="34" charset="0"/>
              </a:rPr>
              <a:t> DE LA </a:t>
            </a:r>
            <a:r>
              <a:rPr lang="es-ES" sz="1200" cap="all" baseline="0" dirty="0" err="1">
                <a:latin typeface="BdE Neue Helvetica 55 Roman" pitchFamily="34" charset="0"/>
              </a:rPr>
              <a:t>INFORMACIóN</a:t>
            </a:r>
            <a:r>
              <a:rPr lang="es-ES" sz="1200" cap="all" baseline="0" dirty="0">
                <a:latin typeface="BdE Neue Helvetica 55 Roman" pitchFamily="34" charset="0"/>
              </a:rPr>
              <a:t> 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256000" y="6174000"/>
            <a:ext cx="3477600" cy="277200"/>
          </a:xfrm>
          <a:prstGeom prst="rect">
            <a:avLst/>
          </a:prstGeom>
        </p:spPr>
        <p:txBody>
          <a:bodyPr vert="horz" wrap="none" lIns="46800" tIns="45720" rIns="0" bIns="45720" rtlCol="0" anchor="ctr" anchorCtr="0"/>
          <a:lstStyle>
            <a:lvl1pPr algn="r">
              <a:defRPr sz="1200" b="1" cap="all" baseline="0">
                <a:solidFill>
                  <a:srgbClr val="B35C48"/>
                </a:solidFill>
                <a:latin typeface="BdE Neue Helvetica 55 Roman" pitchFamily="34" charset="0"/>
              </a:defRPr>
            </a:lvl1pPr>
          </a:lstStyle>
          <a:p>
            <a:r>
              <a:rPr lang="es-ES_tradnl" dirty="0"/>
              <a:t>ESCRIBA LA CLASIFICACIÓN DEL DOCUMENTO</a:t>
            </a:r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BdE Neue Helvetica 55 Roman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12 Grupo"/>
          <p:cNvGrpSpPr/>
          <p:nvPr userDrawn="1"/>
        </p:nvGrpSpPr>
        <p:grpSpPr>
          <a:xfrm>
            <a:off x="0" y="0"/>
            <a:ext cx="9144000" cy="6309320"/>
            <a:chOff x="0" y="0"/>
            <a:chExt cx="9144000" cy="6231600"/>
          </a:xfrm>
        </p:grpSpPr>
        <p:sp>
          <p:nvSpPr>
            <p:cNvPr id="16" name="10 Rectángulo"/>
            <p:cNvSpPr/>
            <p:nvPr userDrawn="1"/>
          </p:nvSpPr>
          <p:spPr>
            <a:xfrm>
              <a:off x="0" y="0"/>
              <a:ext cx="9144000" cy="6231600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7" name="9 Imagen" descr="image2.jpe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6249600" y="0"/>
              <a:ext cx="2894400" cy="639180"/>
            </a:xfrm>
            <a:prstGeom prst="rect">
              <a:avLst/>
            </a:prstGeom>
          </p:spPr>
        </p:pic>
      </p:grp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230400" y="111600"/>
            <a:ext cx="5929200" cy="87120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r>
              <a:rPr lang="es-ES" dirty="0"/>
              <a:t>TÍTULO DE LA DIAPOSITIVA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6800" y="1483200"/>
            <a:ext cx="8575200" cy="4707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898" y="0"/>
            <a:ext cx="2895851" cy="640135"/>
          </a:xfrm>
          <a:prstGeom prst="rect">
            <a:avLst/>
          </a:prstGeom>
        </p:spPr>
      </p:pic>
      <p:pic>
        <p:nvPicPr>
          <p:cNvPr id="10" name="6 Imagen" descr="image4.jpe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51200" y="6451940"/>
            <a:ext cx="1123200" cy="248286"/>
          </a:xfrm>
          <a:prstGeom prst="rect">
            <a:avLst/>
          </a:prstGeom>
        </p:spPr>
      </p:pic>
      <p:sp>
        <p:nvSpPr>
          <p:cNvPr id="11" name="8 CuadroTexto"/>
          <p:cNvSpPr txBox="1"/>
          <p:nvPr userDrawn="1"/>
        </p:nvSpPr>
        <p:spPr>
          <a:xfrm>
            <a:off x="3952800" y="6467470"/>
            <a:ext cx="4356000" cy="21544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s-ES" sz="800" cap="all" baseline="0" dirty="0" err="1">
                <a:solidFill>
                  <a:srgbClr val="858585"/>
                </a:solidFill>
                <a:latin typeface="BdE Neue Helvetica 55 Roman" pitchFamily="34" charset="0"/>
              </a:rPr>
              <a:t>DIVISIóN</a:t>
            </a:r>
            <a:r>
              <a:rPr lang="es-ES" sz="800" cap="all" baseline="0" dirty="0">
                <a:solidFill>
                  <a:srgbClr val="858585"/>
                </a:solidFill>
                <a:latin typeface="BdE Neue Helvetica 55 Roman" pitchFamily="34" charset="0"/>
              </a:rPr>
              <a:t> DE </a:t>
            </a:r>
            <a:r>
              <a:rPr lang="es-ES" sz="800" cap="all" baseline="0" dirty="0" err="1">
                <a:solidFill>
                  <a:srgbClr val="858585"/>
                </a:solidFill>
                <a:latin typeface="BdE Neue Helvetica 55 Roman" pitchFamily="34" charset="0"/>
              </a:rPr>
              <a:t>GESTIóN</a:t>
            </a:r>
            <a:r>
              <a:rPr lang="es-ES" sz="800" cap="all" baseline="0" dirty="0">
                <a:solidFill>
                  <a:srgbClr val="858585"/>
                </a:solidFill>
                <a:latin typeface="BdE Neue Helvetica 55 Roman" pitchFamily="34" charset="0"/>
              </a:rPr>
              <a:t> Y </a:t>
            </a:r>
            <a:r>
              <a:rPr lang="es-ES" sz="800" cap="all" baseline="0" dirty="0" err="1">
                <a:solidFill>
                  <a:srgbClr val="858585"/>
                </a:solidFill>
                <a:latin typeface="BdE Neue Helvetica 55 Roman" pitchFamily="34" charset="0"/>
              </a:rPr>
              <a:t>DIFUSIóN</a:t>
            </a:r>
            <a:r>
              <a:rPr lang="es-ES" sz="800" cap="all" baseline="0" dirty="0">
                <a:solidFill>
                  <a:srgbClr val="858585"/>
                </a:solidFill>
                <a:latin typeface="BdE Neue Helvetica 55 Roman" pitchFamily="34" charset="0"/>
              </a:rPr>
              <a:t> DE LA </a:t>
            </a:r>
            <a:r>
              <a:rPr lang="es-ES" sz="800" cap="all" baseline="0" dirty="0" err="1">
                <a:solidFill>
                  <a:srgbClr val="858585"/>
                </a:solidFill>
                <a:latin typeface="BdE Neue Helvetica 55 Roman" pitchFamily="34" charset="0"/>
              </a:rPr>
              <a:t>INFORMACIóN</a:t>
            </a:r>
            <a:endParaRPr lang="es-ES" sz="800" cap="all" baseline="0" dirty="0">
              <a:solidFill>
                <a:srgbClr val="858585"/>
              </a:solidFill>
              <a:latin typeface="BdE Neue Helvetica 55 Roman" pitchFamily="34" charset="0"/>
            </a:endParaRPr>
          </a:p>
        </p:txBody>
      </p:sp>
      <p:sp>
        <p:nvSpPr>
          <p:cNvPr id="13" name="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670400" y="6359192"/>
            <a:ext cx="2253600" cy="42480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800" b="1" i="0" cap="all" baseline="0">
                <a:solidFill>
                  <a:srgbClr val="B35C48"/>
                </a:solidFill>
                <a:latin typeface="BdE Neue Helvetica 55 Roman" pitchFamily="34" charset="0"/>
              </a:defRPr>
            </a:lvl1pPr>
          </a:lstStyle>
          <a:p>
            <a:r>
              <a:rPr lang="es-ES_tradnl" dirty="0"/>
              <a:t>ESCRIBA LA CLASIFICACIÓN DEL DOCUMENTO</a:t>
            </a:r>
            <a:endParaRPr lang="es-ES" dirty="0"/>
          </a:p>
          <a:p>
            <a:endParaRPr lang="es-ES" dirty="0"/>
          </a:p>
        </p:txBody>
      </p:sp>
      <p:sp>
        <p:nvSpPr>
          <p:cNvPr id="14" name="1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9611" y="6428206"/>
            <a:ext cx="335989" cy="276999"/>
          </a:xfrm>
          <a:prstGeom prst="rect">
            <a:avLst/>
          </a:prstGeom>
        </p:spPr>
        <p:txBody>
          <a:bodyPr vert="horz" wrap="none" lIns="91440" tIns="45720" rIns="0" bIns="45720" rtlCol="0" anchor="t" anchorCtr="0">
            <a:spAutoFit/>
          </a:bodyPr>
          <a:lstStyle>
            <a:lvl1pPr algn="r">
              <a:defRPr sz="1200" b="1" i="0" baseline="0">
                <a:solidFill>
                  <a:srgbClr val="858585"/>
                </a:solidFill>
                <a:latin typeface="BdE Neue Helvetica 55 Roman" pitchFamily="34" charset="0"/>
              </a:defRPr>
            </a:lvl1pPr>
          </a:lstStyle>
          <a:p>
            <a:fld id="{2B9BC9A3-3827-4B12-B39F-E702A0763D5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1750" b="1" kern="1200" cap="all" baseline="0">
          <a:solidFill>
            <a:srgbClr val="B35C48"/>
          </a:solidFill>
          <a:latin typeface="BdE Neue Helvetica 55 Roman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2160"/>
        </a:lnSpc>
        <a:spcBef>
          <a:spcPts val="0"/>
        </a:spcBef>
        <a:spcAft>
          <a:spcPts val="432"/>
        </a:spcAft>
        <a:buFontTx/>
        <a:buNone/>
        <a:defRPr sz="1800" b="1" kern="1200">
          <a:solidFill>
            <a:schemeClr val="tx1"/>
          </a:solidFill>
          <a:latin typeface="BdE Neue Helvetica 55 Roman" pitchFamily="34" charset="0"/>
          <a:ea typeface="+mn-ea"/>
          <a:cs typeface="+mn-cs"/>
        </a:defRPr>
      </a:lvl1pPr>
      <a:lvl2pPr marL="540000" indent="-3600" algn="l" defTabSz="914400" rtl="0" eaLnBrk="1" latinLnBrk="0" hangingPunct="1">
        <a:lnSpc>
          <a:spcPts val="2160"/>
        </a:lnSpc>
        <a:spcBef>
          <a:spcPts val="0"/>
        </a:spcBef>
        <a:spcAft>
          <a:spcPts val="432"/>
        </a:spcAft>
        <a:buFontTx/>
        <a:buNone/>
        <a:defRPr sz="1800" kern="1200" baseline="0">
          <a:solidFill>
            <a:srgbClr val="B35C48"/>
          </a:solidFill>
          <a:latin typeface="BdE Neue Helvetica 55 Roman" pitchFamily="34" charset="0"/>
          <a:ea typeface="+mn-ea"/>
          <a:cs typeface="+mn-cs"/>
        </a:defRPr>
      </a:lvl2pPr>
      <a:lvl3pPr marL="990000" indent="10800" algn="l" defTabSz="914400" rtl="0" eaLnBrk="1" latinLnBrk="0" hangingPunct="1">
        <a:lnSpc>
          <a:spcPts val="2160"/>
        </a:lnSpc>
        <a:spcBef>
          <a:spcPts val="0"/>
        </a:spcBef>
        <a:spcAft>
          <a:spcPts val="432"/>
        </a:spcAft>
        <a:buFontTx/>
        <a:buNone/>
        <a:defRPr sz="1800" i="1" kern="1200">
          <a:solidFill>
            <a:schemeClr val="tx1"/>
          </a:solidFill>
          <a:latin typeface="BdE Neue Helvetica 55 Roman" pitchFamily="34" charset="0"/>
          <a:ea typeface="+mn-ea"/>
          <a:cs typeface="+mn-cs"/>
        </a:defRPr>
      </a:lvl3pPr>
      <a:lvl4pPr marL="1429200" indent="7200" algn="l" defTabSz="914400" rtl="0" eaLnBrk="1" latinLnBrk="0" hangingPunct="1">
        <a:lnSpc>
          <a:spcPts val="2160"/>
        </a:lnSpc>
        <a:spcBef>
          <a:spcPts val="0"/>
        </a:spcBef>
        <a:spcAft>
          <a:spcPts val="432"/>
        </a:spcAft>
        <a:buFontTx/>
        <a:buNone/>
        <a:defRPr sz="1600" kern="1200">
          <a:solidFill>
            <a:schemeClr val="tx1"/>
          </a:solidFill>
          <a:latin typeface="BdE Neue Helvetica 55 Roman" pitchFamily="34" charset="0"/>
          <a:ea typeface="+mn-ea"/>
          <a:cs typeface="+mn-cs"/>
        </a:defRPr>
      </a:lvl4pPr>
      <a:lvl5pPr marL="1882800" indent="-3600" algn="l" defTabSz="914400" rtl="0" eaLnBrk="1" latinLnBrk="0" hangingPunct="1">
        <a:lnSpc>
          <a:spcPts val="2160"/>
        </a:lnSpc>
        <a:spcBef>
          <a:spcPts val="0"/>
        </a:spcBef>
        <a:spcAft>
          <a:spcPts val="432"/>
        </a:spcAft>
        <a:buFontTx/>
        <a:buNone/>
        <a:defRPr sz="1600" i="1" kern="1200">
          <a:solidFill>
            <a:schemeClr val="tx1"/>
          </a:solidFill>
          <a:latin typeface="BdE Neue Helvetica 55 Roman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74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450000" y="6278400"/>
            <a:ext cx="4878000" cy="27720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Bef>
                <a:spcPts val="720"/>
              </a:spcBef>
            </a:pPr>
            <a:r>
              <a:rPr lang="es-ES_tradnl" sz="1200" cap="all" baseline="0">
                <a:solidFill>
                  <a:srgbClr val="858585"/>
                </a:solidFill>
                <a:latin typeface="BdE Neue Helvetica 55 Roman" pitchFamily="34" charset="0"/>
              </a:rPr>
              <a:t>NOMBRE DEL DEPARTAMENTO</a:t>
            </a:r>
            <a:endParaRPr lang="es-ES" sz="1200" cap="all" baseline="0">
              <a:solidFill>
                <a:srgbClr val="858585"/>
              </a:solidFill>
              <a:latin typeface="BdE Neue Helvetica 55 Roman" pitchFamily="34" charset="0"/>
            </a:endParaRPr>
          </a:p>
        </p:txBody>
      </p:sp>
      <p:pic>
        <p:nvPicPr>
          <p:cNvPr id="6" name="5 Imagen" descr="image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00" y="5486400"/>
            <a:ext cx="1998000" cy="441225"/>
          </a:xfrm>
          <a:prstGeom prst="rect">
            <a:avLst/>
          </a:prstGeom>
        </p:spPr>
      </p:pic>
      <p:pic>
        <p:nvPicPr>
          <p:cNvPr id="7" name="6 Imagen" descr="image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9600" y="0"/>
            <a:ext cx="2894400" cy="6391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BdE Neue Helvetica 55 Roman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11.m4a"/><Relationship Id="rId7" Type="http://schemas.openxmlformats.org/officeDocument/2006/relationships/image" Target="../media/image22.png"/><Relationship Id="rId2" Type="http://schemas.microsoft.com/office/2007/relationships/media" Target="../media/media11.m4a"/><Relationship Id="rId1" Type="http://schemas.openxmlformats.org/officeDocument/2006/relationships/tags" Target="../tags/tag4.xml"/><Relationship Id="rId6" Type="http://schemas.openxmlformats.org/officeDocument/2006/relationships/hyperlink" Target="http://openrefine.org/my%20category/2018/07/16/2018-survey-results.html" TargetMode="Externa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OpenRefine/OpenRefine/wiki/Recipes" TargetMode="External"/><Relationship Id="rId13" Type="http://schemas.openxmlformats.org/officeDocument/2006/relationships/image" Target="../media/image23.png"/><Relationship Id="rId3" Type="http://schemas.openxmlformats.org/officeDocument/2006/relationships/audio" Target="../media/media12.m4a"/><Relationship Id="rId7" Type="http://schemas.openxmlformats.org/officeDocument/2006/relationships/hyperlink" Target="https://github.com/OpenRefine/OpenRefine/wiki/GREL-Functions" TargetMode="External"/><Relationship Id="rId12" Type="http://schemas.openxmlformats.org/officeDocument/2006/relationships/hyperlink" Target="http://openrefine.org/my%20category/2018/07/16/2018-survey-results.html" TargetMode="External"/><Relationship Id="rId2" Type="http://schemas.microsoft.com/office/2007/relationships/media" Target="../media/media12.m4a"/><Relationship Id="rId1" Type="http://schemas.openxmlformats.org/officeDocument/2006/relationships/tags" Target="../tags/tag5.xml"/><Relationship Id="rId6" Type="http://schemas.openxmlformats.org/officeDocument/2006/relationships/hyperlink" Target="https://en.wikipedia.org/wiki/Regular_expression" TargetMode="External"/><Relationship Id="rId11" Type="http://schemas.openxmlformats.org/officeDocument/2006/relationships/hyperlink" Target="https://github.com/OpenRefine/OpenRefine/wiki/OpenRefine-API" TargetMode="External"/><Relationship Id="rId5" Type="http://schemas.openxmlformats.org/officeDocument/2006/relationships/notesSlide" Target="../notesSlides/notesSlide12.xml"/><Relationship Id="rId10" Type="http://schemas.openxmlformats.org/officeDocument/2006/relationships/hyperlink" Target="https://github.com/OpenRefine/OpenRefine/wiki/Reconciliation" TargetMode="External"/><Relationship Id="rId4" Type="http://schemas.openxmlformats.org/officeDocument/2006/relationships/slideLayout" Target="../slideLayouts/slideLayout3.xml"/><Relationship Id="rId9" Type="http://schemas.openxmlformats.org/officeDocument/2006/relationships/hyperlink" Target="https://github.com/OpenRefine/OpenRefine/wiki/Clustering-In-Depth" TargetMode="External"/><Relationship Id="rId1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4.png"/><Relationship Id="rId5" Type="http://schemas.openxmlformats.org/officeDocument/2006/relationships/hyperlink" Target="http://openrefine.org/my%20category/2018/07/16/2018-survey-results.html" TargetMode="Externa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6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5.png"/><Relationship Id="rId5" Type="http://schemas.openxmlformats.org/officeDocument/2006/relationships/hyperlink" Target="https://blog.reeset.net/archives/1873" TargetMode="Externa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31.png"/><Relationship Id="rId5" Type="http://schemas.openxmlformats.org/officeDocument/2006/relationships/hyperlink" Target="https://github.com/OpenRefine/OpenRefine/wiki/Clustering-In-Depth" TargetMode="Externa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2.png"/><Relationship Id="rId5" Type="http://schemas.openxmlformats.org/officeDocument/2006/relationships/hyperlink" Target="https://programminghistorian.org/es/lecciones/limpieza-de-datos-con-OpenRefine" TargetMode="Externa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2" Type="http://schemas.microsoft.com/office/2007/relationships/media" Target="../media/media19.m4a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" Target="slide16.xml"/><Relationship Id="rId12" Type="http://schemas.openxmlformats.org/officeDocument/2006/relationships/image" Target="../media/image7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slide" Target="slide7.xml"/><Relationship Id="rId11" Type="http://schemas.openxmlformats.org/officeDocument/2006/relationships/slide" Target="slide27.xml"/><Relationship Id="rId5" Type="http://schemas.openxmlformats.org/officeDocument/2006/relationships/slide" Target="slide4.xml"/><Relationship Id="rId10" Type="http://schemas.openxmlformats.org/officeDocument/2006/relationships/slide" Target="slide26.xml"/><Relationship Id="rId4" Type="http://schemas.openxmlformats.org/officeDocument/2006/relationships/notesSlide" Target="../notesSlides/notesSlide2.xml"/><Relationship Id="rId9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codeforkjeff/conciliator" TargetMode="External"/><Relationship Id="rId3" Type="http://schemas.openxmlformats.org/officeDocument/2006/relationships/audio" Target="../media/media20.m4a"/><Relationship Id="rId7" Type="http://schemas.openxmlformats.org/officeDocument/2006/relationships/hyperlink" Target="http://refine.codefork.com/" TargetMode="External"/><Relationship Id="rId2" Type="http://schemas.microsoft.com/office/2007/relationships/media" Target="../media/media20.m4a"/><Relationship Id="rId1" Type="http://schemas.openxmlformats.org/officeDocument/2006/relationships/tags" Target="../tags/tag7.xml"/><Relationship Id="rId6" Type="http://schemas.openxmlformats.org/officeDocument/2006/relationships/hyperlink" Target="https://github.com/OpenRefine/OpenRefine/wiki/Reconciliation" TargetMode="External"/><Relationship Id="rId5" Type="http://schemas.openxmlformats.org/officeDocument/2006/relationships/notesSlide" Target="../notesSlides/notesSlide20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4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hyperlink" Target="https://youtu.be/0tQPmfb6IFk" TargetMode="External"/><Relationship Id="rId5" Type="http://schemas.openxmlformats.org/officeDocument/2006/relationships/hyperlink" Target="https://youtu.be/q8ffvdeyuNQ" TargetMode="Externa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35.png"/><Relationship Id="rId5" Type="http://schemas.openxmlformats.org/officeDocument/2006/relationships/hyperlink" Target="https://medium.com/the-bytegeist-blog/enriching-reconciled-data-with-openrefine-89b885dcadbb" TargetMode="Externa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datos.bne.es/sparql" TargetMode="External"/><Relationship Id="rId13" Type="http://schemas.openxmlformats.org/officeDocument/2006/relationships/image" Target="../media/image6.png"/><Relationship Id="rId3" Type="http://schemas.openxmlformats.org/officeDocument/2006/relationships/audio" Target="../media/media23.m4a"/><Relationship Id="rId7" Type="http://schemas.openxmlformats.org/officeDocument/2006/relationships/hyperlink" Target="https://github.com/stkenny/grefine-rdf-extension/wiki" TargetMode="External"/><Relationship Id="rId12" Type="http://schemas.openxmlformats.org/officeDocument/2006/relationships/image" Target="../media/image36.png"/><Relationship Id="rId2" Type="http://schemas.microsoft.com/office/2007/relationships/media" Target="../media/media23.m4a"/><Relationship Id="rId1" Type="http://schemas.openxmlformats.org/officeDocument/2006/relationships/tags" Target="../tags/tag8.xml"/><Relationship Id="rId6" Type="http://schemas.openxmlformats.org/officeDocument/2006/relationships/hyperlink" Target="http://openrefine.org/download.html#list-of-extensions" TargetMode="External"/><Relationship Id="rId11" Type="http://schemas.openxmlformats.org/officeDocument/2006/relationships/hyperlink" Target="http://www.bl.uk/bibliographic/datafree.html" TargetMode="External"/><Relationship Id="rId5" Type="http://schemas.openxmlformats.org/officeDocument/2006/relationships/notesSlide" Target="../notesSlides/notesSlide23.xml"/><Relationship Id="rId10" Type="http://schemas.openxmlformats.org/officeDocument/2006/relationships/hyperlink" Target="http://sparql.europeana.eu/" TargetMode="External"/><Relationship Id="rId4" Type="http://schemas.openxmlformats.org/officeDocument/2006/relationships/slideLayout" Target="../slideLayouts/slideLayout3.xml"/><Relationship Id="rId9" Type="http://schemas.openxmlformats.org/officeDocument/2006/relationships/hyperlink" Target="http://data.cervantesvirtual.com/sparql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7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hyperlink" Target="https://toolbox.google.com/datasetsearch" TargetMode="External"/><Relationship Id="rId5" Type="http://schemas.openxmlformats.org/officeDocument/2006/relationships/hyperlink" Target="https://www.wikidata.org/wiki/Wikidata:Lists/SPARQL_endpoints" TargetMode="External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9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hyperlink" Target="https://en.wikipedia.org/wiki/Open_data" TargetMode="External"/><Relationship Id="rId5" Type="http://schemas.openxmlformats.org/officeDocument/2006/relationships/hyperlink" Target="http://www.w3c.it/talks/2015/lodjch/" TargetMode="External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0.png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hyperlink" Target="file:///C:\Users\UX430U\Desktop\Presentaci&#243;n%20OpenRefine\Caso%20pr&#225;ctico.docx" TargetMode="External"/><Relationship Id="rId5" Type="http://schemas.openxmlformats.org/officeDocument/2006/relationships/hyperlink" Target="Caso%20pr&#225;ctico.docx" TargetMode="Externa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27.m4a"/><Relationship Id="rId7" Type="http://schemas.openxmlformats.org/officeDocument/2006/relationships/image" Target="../media/image41.jpeg"/><Relationship Id="rId2" Type="http://schemas.microsoft.com/office/2007/relationships/media" Target="../media/media27.m4a"/><Relationship Id="rId1" Type="http://schemas.openxmlformats.org/officeDocument/2006/relationships/video" Target="https://www.youtube.com/embed/B70J_H_zAWM?feature=oembed" TargetMode="External"/><Relationship Id="rId6" Type="http://schemas.openxmlformats.org/officeDocument/2006/relationships/hyperlink" Target="https://www.youtube.com/watch?v=B70J_H_zAWM" TargetMode="External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42.png"/><Relationship Id="rId5" Type="http://schemas.openxmlformats.org/officeDocument/2006/relationships/hyperlink" Target="https://www.packtpub.com/big-data-and-business-intelligence/using-openrefine" TargetMode="Externa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43.png"/><Relationship Id="rId5" Type="http://schemas.openxmlformats.org/officeDocument/2006/relationships/hyperlink" Target="https://www.sedic.es/limpieza-y-enriquecimiento-de-datos-con-open-refine/" TargetMode="External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DIKW_pyramid" TargetMode="External"/><Relationship Id="rId3" Type="http://schemas.openxmlformats.org/officeDocument/2006/relationships/audio" Target="../media/media3.m4a"/><Relationship Id="rId7" Type="http://schemas.openxmlformats.org/officeDocument/2006/relationships/image" Target="../media/image8.jpeg"/><Relationship Id="rId2" Type="http://schemas.microsoft.com/office/2007/relationships/media" Target="../media/media3.m4a"/><Relationship Id="rId1" Type="http://schemas.openxmlformats.org/officeDocument/2006/relationships/tags" Target="../tags/tag1.xml"/><Relationship Id="rId6" Type="http://schemas.openxmlformats.org/officeDocument/2006/relationships/hyperlink" Target="http://www.facetpublishing.co.uk/title.php?id=049641&amp;category_code=#.XOwgT4gzZnI" TargetMode="External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librarycarpentry.org/lessons/" TargetMode="External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4.png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hyperlink" Target="https://librarycarpentry.org/lc-open-refine/" TargetMode="External"/><Relationship Id="rId5" Type="http://schemas.openxmlformats.org/officeDocument/2006/relationships/hyperlink" Target="https://librarycarpentry.org/" TargetMode="External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30.xml"/><Relationship Id="rId9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liwong.blogspot.com/" TargetMode="External"/><Relationship Id="rId13" Type="http://schemas.openxmlformats.org/officeDocument/2006/relationships/hyperlink" Target="https://guides.library.illinois.edu/openrefine/abou" TargetMode="External"/><Relationship Id="rId3" Type="http://schemas.openxmlformats.org/officeDocument/2006/relationships/slideLayout" Target="../slideLayouts/slideLayout3.xml"/><Relationship Id="rId7" Type="http://schemas.openxmlformats.org/officeDocument/2006/relationships/hyperlink" Target="https://courses.tranzf.org/course/view.php?id=18" TargetMode="External"/><Relationship Id="rId12" Type="http://schemas.openxmlformats.org/officeDocument/2006/relationships/image" Target="../media/image46.png"/><Relationship Id="rId2" Type="http://schemas.openxmlformats.org/officeDocument/2006/relationships/audio" Target="../media/media31.m4a"/><Relationship Id="rId16" Type="http://schemas.openxmlformats.org/officeDocument/2006/relationships/image" Target="../media/image6.png"/><Relationship Id="rId1" Type="http://schemas.microsoft.com/office/2007/relationships/media" Target="../media/media31.m4a"/><Relationship Id="rId6" Type="http://schemas.openxmlformats.org/officeDocument/2006/relationships/hyperlink" Target="https://github.com/OpenRefine" TargetMode="External"/><Relationship Id="rId11" Type="http://schemas.openxmlformats.org/officeDocument/2006/relationships/hyperlink" Target="https://github.com/OpenRefine/OpenRefine/wiki/External-Resources" TargetMode="External"/><Relationship Id="rId5" Type="http://schemas.openxmlformats.org/officeDocument/2006/relationships/hyperlink" Target="http://openrefine.org/" TargetMode="External"/><Relationship Id="rId15" Type="http://schemas.openxmlformats.org/officeDocument/2006/relationships/image" Target="../media/image48.png"/><Relationship Id="rId10" Type="http://schemas.openxmlformats.org/officeDocument/2006/relationships/hyperlink" Target="https://github.com/OpenRefine/OpenRefine/wiki/Recipes" TargetMode="External"/><Relationship Id="rId4" Type="http://schemas.openxmlformats.org/officeDocument/2006/relationships/notesSlide" Target="../notesSlides/notesSlide31.xml"/><Relationship Id="rId9" Type="http://schemas.openxmlformats.org/officeDocument/2006/relationships/hyperlink" Target="https://guides.library.illinois.edu/openrefine/about" TargetMode="External"/><Relationship Id="rId1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0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hyperlink" Target="https://www.gainsight.com/blog/messy-data-join-the-club/" TargetMode="External"/><Relationship Id="rId5" Type="http://schemas.openxmlformats.org/officeDocument/2006/relationships/hyperlink" Target="https://www.packtpub.com/big-data-and-business-intelligence/using-openrefine" TargetMode="Externa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media5.m4a"/><Relationship Id="rId7" Type="http://schemas.openxmlformats.org/officeDocument/2006/relationships/image" Target="../media/image11.png"/><Relationship Id="rId2" Type="http://schemas.microsoft.com/office/2007/relationships/media" Target="../media/media5.m4a"/><Relationship Id="rId1" Type="http://schemas.openxmlformats.org/officeDocument/2006/relationships/tags" Target="../tags/tag2.xml"/><Relationship Id="rId6" Type="http://schemas.openxmlformats.org/officeDocument/2006/relationships/hyperlink" Target="https://libjohn.github.io/openrefine/index.html" TargetMode="Externa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Diamond" TargetMode="External"/><Relationship Id="rId3" Type="http://schemas.openxmlformats.org/officeDocument/2006/relationships/audio" Target="../media/media6.m4a"/><Relationship Id="rId7" Type="http://schemas.openxmlformats.org/officeDocument/2006/relationships/image" Target="../media/image13.png"/><Relationship Id="rId2" Type="http://schemas.microsoft.com/office/2007/relationships/media" Target="../media/media6.m4a"/><Relationship Id="rId1" Type="http://schemas.openxmlformats.org/officeDocument/2006/relationships/tags" Target="../tags/tag3.xml"/><Relationship Id="rId6" Type="http://schemas.openxmlformats.org/officeDocument/2006/relationships/hyperlink" Target="https://ruben.verborgh.org/blog/2013/08/30/using-openrefine-data-are-diamonds/" TargetMode="External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5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hyperlink" Target="https://github.com/OpenRefine" TargetMode="External"/><Relationship Id="rId5" Type="http://schemas.openxmlformats.org/officeDocument/2006/relationships/hyperlink" Target="http://openrefine.org/" TargetMode="Externa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3.xml"/><Relationship Id="rId7" Type="http://schemas.openxmlformats.org/officeDocument/2006/relationships/hyperlink" Target="https://vimeo.com/10081183" TargetMode="Externa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6.png"/><Relationship Id="rId11" Type="http://schemas.openxmlformats.org/officeDocument/2006/relationships/image" Target="../media/image6.png"/><Relationship Id="rId5" Type="http://schemas.openxmlformats.org/officeDocument/2006/relationships/hyperlink" Target="https://opensource.googleblog.com/2010/11/announcing-google-refine-20-power-tool.html" TargetMode="External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8.xml"/><Relationship Id="rId9" Type="http://schemas.openxmlformats.org/officeDocument/2006/relationships/hyperlink" Target="http://openrefine.org/my%20category/2018/07/16/2018-survey-results.html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9.jpe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hyperlink" Target="https://es.wikipedia.org/wiki/Java_(lenguaje_de_programaci%C3%B3n)" TargetMode="External"/><Relationship Id="rId5" Type="http://schemas.openxmlformats.org/officeDocument/2006/relationships/hyperlink" Target="https://github.com/OpenRefine/OpenRefine/wiki/Installation-instructions" TargetMode="Externa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3DCDB010-6FEE-4BB7-A542-4B48C00135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02"/>
    </mc:Choice>
    <mc:Fallback xmlns="">
      <p:transition spd="slow" advTm="75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contenido 8">
            <a:extLst>
              <a:ext uri="{FF2B5EF4-FFF2-40B4-BE49-F238E27FC236}">
                <a16:creationId xmlns:a16="http://schemas.microsoft.com/office/drawing/2014/main" xmlns="" id="{FB43C32E-F798-4FCE-A133-25713F624F0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_tradnl" dirty="0"/>
              <a:t>DOS VENTANAS</a:t>
            </a:r>
            <a:endParaRPr lang="es-E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B9A177B-DFA6-411B-8268-F662746DF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características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0D819294-21DC-4742-86DC-52080A6943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10</a:t>
            </a:fld>
            <a:endParaRPr lang="es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29F340B-85C8-491F-A86F-5DE99921F1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302C068F-4EF9-4880-BD71-564FDB584F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1960800"/>
            <a:ext cx="6620828" cy="346043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3FB832E0-EF30-4987-A83C-E97E3B9024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3728" y="2781642"/>
            <a:ext cx="6595110" cy="345567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FC32BE98-89FC-45D7-A535-AA266FD42B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94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27"/>
    </mc:Choice>
    <mc:Fallback xmlns="">
      <p:transition spd="slow" advTm="120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94CABD2-6260-4D1D-8CEB-B6B2A1933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características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FE9B2AC9-CBEB-4222-B58A-76B473A886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11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62CA9BE5-7F07-4AF1-8257-E808BFD63A9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OPENREFINE VS. EXCEL</a:t>
            </a:r>
          </a:p>
          <a:p>
            <a:pPr lvl="1"/>
            <a:r>
              <a:rPr lang="en-US" dirty="0" err="1"/>
              <a:t>Parece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b="1" dirty="0" err="1">
                <a:solidFill>
                  <a:schemeClr val="accent1"/>
                </a:solidFill>
              </a:rPr>
              <a:t>hoja</a:t>
            </a:r>
            <a:r>
              <a:rPr lang="en-US" b="1" dirty="0">
                <a:solidFill>
                  <a:schemeClr val="accent1"/>
                </a:solidFill>
              </a:rPr>
              <a:t> de </a:t>
            </a:r>
            <a:r>
              <a:rPr lang="en-US" b="1" dirty="0" err="1">
                <a:solidFill>
                  <a:schemeClr val="accent1"/>
                </a:solidFill>
              </a:rPr>
              <a:t>cálculo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dirty="0" err="1"/>
              <a:t>pero</a:t>
            </a:r>
            <a:r>
              <a:rPr lang="en-US" dirty="0"/>
              <a:t>… </a:t>
            </a:r>
            <a:r>
              <a:rPr lang="en-US" dirty="0" err="1"/>
              <a:t>es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b="1" dirty="0">
                <a:solidFill>
                  <a:schemeClr val="accent1"/>
                </a:solidFill>
              </a:rPr>
              <a:t>base de </a:t>
            </a:r>
            <a:r>
              <a:rPr lang="en-US" b="1" dirty="0" err="1">
                <a:solidFill>
                  <a:schemeClr val="accent1"/>
                </a:solidFill>
              </a:rPr>
              <a:t>datos</a:t>
            </a:r>
            <a:endParaRPr lang="en-US" b="1" dirty="0">
              <a:solidFill>
                <a:schemeClr val="accent1"/>
              </a:solidFill>
            </a:endParaRPr>
          </a:p>
          <a:p>
            <a:pPr lvl="1"/>
            <a:r>
              <a:rPr lang="en-US" b="1" dirty="0" err="1"/>
              <a:t>Potencia</a:t>
            </a:r>
            <a:r>
              <a:rPr lang="en-US" b="1" dirty="0"/>
              <a:t>: Excel &gt; </a:t>
            </a:r>
            <a:r>
              <a:rPr lang="en-US" b="1" dirty="0" err="1"/>
              <a:t>OpenRefine</a:t>
            </a:r>
            <a:r>
              <a:rPr lang="en-US" b="1" dirty="0"/>
              <a:t> &gt; </a:t>
            </a:r>
            <a:r>
              <a:rPr lang="en-US" b="1" dirty="0" err="1"/>
              <a:t>Programación</a:t>
            </a:r>
            <a:r>
              <a:rPr lang="en-US" b="1" dirty="0"/>
              <a:t> </a:t>
            </a:r>
          </a:p>
          <a:p>
            <a:endParaRPr lang="es-ES" dirty="0"/>
          </a:p>
          <a:p>
            <a:r>
              <a:rPr lang="es-ES" dirty="0"/>
              <a:t>LIBRE Y CÓDIGO ABIERTO</a:t>
            </a:r>
          </a:p>
          <a:p>
            <a:pPr lvl="1"/>
            <a:r>
              <a:rPr lang="es-ES" dirty="0"/>
              <a:t>C</a:t>
            </a:r>
            <a:r>
              <a:rPr lang="es-ES_tradnl" dirty="0" err="1"/>
              <a:t>omunidad</a:t>
            </a:r>
            <a:r>
              <a:rPr lang="es-ES_tradnl" dirty="0"/>
              <a:t> con 10 años de historia</a:t>
            </a:r>
          </a:p>
          <a:p>
            <a:r>
              <a:rPr lang="es-ES_tradnl" dirty="0"/>
              <a:t>INTERFAZ AMIGABLE.</a:t>
            </a:r>
          </a:p>
          <a:p>
            <a:pPr lvl="1"/>
            <a:r>
              <a:rPr lang="es-ES_tradnl" dirty="0"/>
              <a:t>Curva de aprendizaje baja</a:t>
            </a:r>
          </a:p>
          <a:p>
            <a:r>
              <a:rPr lang="es-ES_tradnl" dirty="0"/>
              <a:t>REPRODUCIBLE Y COMPARTIBLE</a:t>
            </a:r>
          </a:p>
          <a:p>
            <a:pPr lvl="1"/>
            <a:r>
              <a:rPr lang="es-ES" dirty="0"/>
              <a:t>No altera los datos originales</a:t>
            </a:r>
          </a:p>
          <a:p>
            <a:pPr lvl="1"/>
            <a:r>
              <a:rPr lang="es-ES" dirty="0"/>
              <a:t>Guarda automáticamente los cambios</a:t>
            </a:r>
            <a:endParaRPr lang="es-ES_tradnl" dirty="0"/>
          </a:p>
          <a:p>
            <a:pPr lvl="1"/>
            <a:r>
              <a:rPr lang="es-ES_tradnl" dirty="0" err="1"/>
              <a:t>Undo</a:t>
            </a:r>
            <a:r>
              <a:rPr lang="es-ES_tradnl" dirty="0"/>
              <a:t>/Redo</a:t>
            </a:r>
          </a:p>
          <a:p>
            <a:pPr lvl="1"/>
            <a:r>
              <a:rPr lang="es-ES_tradnl" dirty="0"/>
              <a:t>Histórico en JSON</a:t>
            </a:r>
          </a:p>
          <a:p>
            <a:endParaRPr lang="es-ES_tradnl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339E9B3D-1A86-4220-8D64-6E1BD6D176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53200" y="658800"/>
            <a:ext cx="2894400" cy="338400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7" name="Imagen 6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7459" y="2529514"/>
            <a:ext cx="3654300" cy="2360625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FD2E77D7-198A-4E31-9C13-4D79EFF5602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3536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579"/>
    </mc:Choice>
    <mc:Fallback xmlns="">
      <p:transition spd="slow" advTm="535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características</a:t>
            </a:r>
            <a:endParaRPr lang="es-E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12</a:t>
            </a:fld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_tradnl" dirty="0"/>
              <a:t>OPCIONES AVANZADAS</a:t>
            </a:r>
          </a:p>
          <a:p>
            <a:pPr lvl="1"/>
            <a:r>
              <a:rPr lang="es-ES_tradnl" b="1" dirty="0" err="1"/>
              <a:t>RegExp</a:t>
            </a:r>
            <a:r>
              <a:rPr lang="es-ES_tradnl" dirty="0"/>
              <a:t> (</a:t>
            </a:r>
            <a:r>
              <a:rPr lang="es-ES_tradnl" dirty="0">
                <a:hlinkClick r:id="rId6"/>
              </a:rPr>
              <a:t>Regular </a:t>
            </a:r>
            <a:r>
              <a:rPr lang="es-ES_tradnl" dirty="0" err="1">
                <a:hlinkClick r:id="rId6"/>
              </a:rPr>
              <a:t>Expression</a:t>
            </a:r>
            <a:r>
              <a:rPr lang="es-ES_tradnl" b="1" dirty="0"/>
              <a:t>) </a:t>
            </a:r>
            <a:r>
              <a:rPr lang="es-ES_tradnl" dirty="0"/>
              <a:t>y </a:t>
            </a:r>
            <a:r>
              <a:rPr lang="es-ES_tradnl" b="1" dirty="0"/>
              <a:t>GREL</a:t>
            </a:r>
            <a:r>
              <a:rPr lang="es-ES_tradnl" dirty="0"/>
              <a:t> (</a:t>
            </a:r>
            <a:r>
              <a:rPr lang="es-ES_tradnl" dirty="0">
                <a:hlinkClick r:id="rId7"/>
              </a:rPr>
              <a:t>General Refine </a:t>
            </a:r>
            <a:r>
              <a:rPr lang="es-ES_tradnl" dirty="0" err="1">
                <a:hlinkClick r:id="rId7"/>
              </a:rPr>
              <a:t>Expression</a:t>
            </a:r>
            <a:r>
              <a:rPr lang="es-ES_tradnl" dirty="0">
                <a:hlinkClick r:id="rId7"/>
              </a:rPr>
              <a:t> </a:t>
            </a:r>
            <a:r>
              <a:rPr lang="es-ES_tradnl" dirty="0" err="1">
                <a:hlinkClick r:id="rId7"/>
              </a:rPr>
              <a:t>Language</a:t>
            </a:r>
            <a:r>
              <a:rPr lang="es-ES_tradnl" dirty="0"/>
              <a:t>)</a:t>
            </a:r>
          </a:p>
          <a:p>
            <a:pPr lvl="2"/>
            <a:r>
              <a:rPr lang="es-ES_tradnl" b="1" dirty="0"/>
              <a:t>Recetas: </a:t>
            </a:r>
            <a:r>
              <a:rPr lang="es-ES_tradnl" dirty="0">
                <a:hlinkClick r:id="rId8"/>
              </a:rPr>
              <a:t>https://github.com/OpenRefine/OpenRefine/wiki/Recipes</a:t>
            </a:r>
            <a:endParaRPr lang="es-ES_tradnl" dirty="0"/>
          </a:p>
          <a:p>
            <a:pPr lvl="1"/>
            <a:r>
              <a:rPr lang="es-ES_tradnl" dirty="0"/>
              <a:t>Algoritmos de agrupamiento (</a:t>
            </a:r>
            <a:r>
              <a:rPr lang="es-ES_tradnl" b="1" dirty="0" err="1">
                <a:hlinkClick r:id="rId9"/>
              </a:rPr>
              <a:t>clustering</a:t>
            </a:r>
            <a:r>
              <a:rPr lang="es-ES_tradnl" dirty="0"/>
              <a:t>)</a:t>
            </a:r>
          </a:p>
          <a:p>
            <a:pPr lvl="1"/>
            <a:r>
              <a:rPr lang="es-ES_tradnl" dirty="0"/>
              <a:t>Enlazado con datos externos (</a:t>
            </a:r>
            <a:r>
              <a:rPr lang="es-ES_tradnl" b="1" dirty="0" err="1">
                <a:hlinkClick r:id="rId10"/>
              </a:rPr>
              <a:t>reconciliation</a:t>
            </a:r>
            <a:r>
              <a:rPr lang="es-ES_tradnl" dirty="0"/>
              <a:t>)</a:t>
            </a:r>
          </a:p>
          <a:p>
            <a:r>
              <a:rPr lang="es-ES_tradnl" dirty="0"/>
              <a:t>EXTENSIBLE</a:t>
            </a:r>
          </a:p>
          <a:p>
            <a:pPr lvl="1"/>
            <a:r>
              <a:rPr lang="es-ES_tradnl" dirty="0" err="1">
                <a:hlinkClick r:id="rId11"/>
              </a:rPr>
              <a:t>OpenRefine</a:t>
            </a:r>
            <a:r>
              <a:rPr lang="es-ES_tradnl" dirty="0">
                <a:hlinkClick r:id="rId11"/>
              </a:rPr>
              <a:t> </a:t>
            </a:r>
            <a:r>
              <a:rPr lang="es-ES_tradnl" b="1" dirty="0">
                <a:hlinkClick r:id="rId11"/>
              </a:rPr>
              <a:t>API</a:t>
            </a:r>
            <a:endParaRPr lang="es-ES_tradnl" dirty="0"/>
          </a:p>
          <a:p>
            <a:r>
              <a:rPr lang="es-ES_tradnl" dirty="0"/>
              <a:t>HASTA 5 MILLONES DE REGISTROS</a:t>
            </a:r>
          </a:p>
          <a:p>
            <a:pPr lvl="1"/>
            <a:r>
              <a:rPr lang="es-ES_tradnl" dirty="0"/>
              <a:t>50.000 por defecto (1400MB RAM)</a:t>
            </a:r>
          </a:p>
          <a:p>
            <a:endParaRPr lang="es-ES_tradnl" dirty="0"/>
          </a:p>
          <a:p>
            <a:r>
              <a:rPr lang="es-ES_tradnl" dirty="0"/>
              <a:t>CONCLUSIÓN: POTENCIA Y FACILIDAD</a:t>
            </a:r>
          </a:p>
          <a:p>
            <a:pPr lvl="1"/>
            <a:r>
              <a:rPr lang="es-ES_tradnl" dirty="0"/>
              <a:t>Características que no tiene Excel</a:t>
            </a:r>
          </a:p>
          <a:p>
            <a:pPr lvl="1"/>
            <a:r>
              <a:rPr lang="es-ES_tradnl" dirty="0"/>
              <a:t>Soluciones en VBA más complejas</a:t>
            </a:r>
          </a:p>
          <a:p>
            <a:pPr lvl="1"/>
            <a:endParaRPr lang="es-ES_tradnl" dirty="0"/>
          </a:p>
          <a:p>
            <a:endParaRPr lang="es-ES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8" name="Imagen 7">
            <a:hlinkClick r:id="rId12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93598" y="3429000"/>
            <a:ext cx="3677163" cy="2419688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481EBB58-49C3-4F91-B044-C82C326CA53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451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877"/>
    </mc:Choice>
    <mc:Fallback xmlns="">
      <p:transition spd="slow" advTm="428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7076BDB-BDA9-4D58-8756-005FB0894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características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8166CDA6-4649-44B5-B980-F9DA6AACC8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13</a:t>
            </a:fld>
            <a:endParaRPr lang="es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DB77E95-DCA7-4A80-B271-A9D77DE533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Uso en bibliotecas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xmlns="" id="{C292A070-A5BE-4906-99A6-85ED1F703C4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" dirty="0"/>
              <a:t>HERRAMIENTA PARA BIBLIOTECARIOS</a:t>
            </a:r>
          </a:p>
          <a:p>
            <a:r>
              <a:rPr lang="es-ES" dirty="0" err="1"/>
              <a:t>OpenRefine</a:t>
            </a:r>
            <a:r>
              <a:rPr lang="es-ES" dirty="0"/>
              <a:t> 2018 </a:t>
            </a:r>
            <a:r>
              <a:rPr lang="es-ES" dirty="0" err="1"/>
              <a:t>survey</a:t>
            </a:r>
            <a:r>
              <a:rPr lang="es-ES" dirty="0"/>
              <a:t> </a:t>
            </a:r>
            <a:r>
              <a:rPr lang="es-ES" dirty="0" err="1"/>
              <a:t>results</a:t>
            </a:r>
            <a:r>
              <a:rPr lang="es-ES" dirty="0"/>
              <a:t> (122 respuestas): 28,7% de usuarios</a:t>
            </a:r>
          </a:p>
          <a:p>
            <a:r>
              <a:rPr lang="es-ES" b="0" dirty="0">
                <a:hlinkClick r:id="rId5"/>
              </a:rPr>
              <a:t>http://openrefine.org/my%20category/2018/07/16/2018-survey-results.html</a:t>
            </a:r>
            <a:endParaRPr lang="es-ES" b="0" dirty="0"/>
          </a:p>
        </p:txBody>
      </p:sp>
      <p:pic>
        <p:nvPicPr>
          <p:cNvPr id="8" name="Marcador de contenido 5">
            <a:hlinkClick r:id="rId5"/>
            <a:extLst>
              <a:ext uri="{FF2B5EF4-FFF2-40B4-BE49-F238E27FC236}">
                <a16:creationId xmlns:a16="http://schemas.microsoft.com/office/drawing/2014/main" xmlns="" id="{33E0B845-399D-4554-B7D3-17FE9004D3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592" y="2780928"/>
            <a:ext cx="7088029" cy="3279458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E2C51E23-0187-4F0E-81B3-6592724E01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11"/>
    </mc:Choice>
    <mc:Fallback xmlns="">
      <p:transition spd="slow" advTm="164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A686AA6-7B53-4E55-9527-7E53854D6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características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ED066603-036C-4F61-9CD0-96F5A1B412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14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457E097-BA87-4579-B10E-6D417ECBCBA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" dirty="0"/>
              <a:t>MARCEDIT + OPENREFINE</a:t>
            </a:r>
          </a:p>
          <a:p>
            <a:r>
              <a:rPr lang="es-ES" b="0" dirty="0">
                <a:hlinkClick r:id="rId5"/>
              </a:rPr>
              <a:t>https://blog.reeset.net/archives/1873</a:t>
            </a:r>
            <a:endParaRPr lang="es-ES" b="0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C96A92F4-7CF5-4D89-9C31-192EC95C60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" name="Marcador de contenido 5">
            <a:extLst>
              <a:ext uri="{FF2B5EF4-FFF2-40B4-BE49-F238E27FC236}">
                <a16:creationId xmlns:a16="http://schemas.microsoft.com/office/drawing/2014/main" xmlns="" id="{9F772BA0-F498-4478-B40F-B6662C183F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528" y="2348880"/>
            <a:ext cx="3634927" cy="194034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F344F43-0739-499A-8C40-995390644B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79712" y="3693504"/>
            <a:ext cx="6411290" cy="2524890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FFE6D3A8-745C-4D4E-8160-D0DC4CD863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7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71"/>
    </mc:Choice>
    <mc:Fallback xmlns="">
      <p:transition spd="slow" advTm="79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características</a:t>
            </a:r>
            <a:endParaRPr lang="es-E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15</a:t>
            </a:fld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_tradnl" dirty="0"/>
              <a:t>ALEPH SEQUENTIAL EN OPEN REFINE</a:t>
            </a:r>
            <a:endParaRPr lang="es-ES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1916832"/>
            <a:ext cx="6068272" cy="2800741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3688" y="2708920"/>
            <a:ext cx="6780365" cy="3349934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xmlns="" id="{AB66D697-FDE8-410D-A2D3-30A71DB897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21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35"/>
    </mc:Choice>
    <mc:Fallback xmlns="">
      <p:transition spd="slow" advTm="5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F7EDE6F-395D-4329-8CB3-9A5FC92D1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Funcionalidades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10CAD83F-355B-4446-AF69-24BDB794D2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16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28969584-F3D0-47FB-8167-A9ECEF3E0F7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" dirty="0"/>
              <a:t>EXPLORACIÓN</a:t>
            </a:r>
          </a:p>
          <a:p>
            <a:pPr lvl="1"/>
            <a:r>
              <a:rPr lang="es-ES_tradnl" dirty="0"/>
              <a:t>Facetas definidas</a:t>
            </a:r>
          </a:p>
          <a:p>
            <a:pPr lvl="2"/>
            <a:r>
              <a:rPr lang="es-ES" dirty="0"/>
              <a:t>Faceta de duplicados…</a:t>
            </a:r>
          </a:p>
          <a:p>
            <a:pPr lvl="1"/>
            <a:r>
              <a:rPr lang="es-ES" dirty="0"/>
              <a:t>Filtros y ordenación</a:t>
            </a:r>
          </a:p>
          <a:p>
            <a:r>
              <a:rPr lang="es-ES_tradnl" dirty="0"/>
              <a:t> </a:t>
            </a:r>
          </a:p>
          <a:p>
            <a:r>
              <a:rPr lang="es-ES_tradnl" dirty="0"/>
              <a:t>LIMPIEZA</a:t>
            </a:r>
          </a:p>
          <a:p>
            <a:pPr lvl="1"/>
            <a:r>
              <a:rPr lang="es-ES_tradnl" dirty="0"/>
              <a:t>Transformaciones definidas</a:t>
            </a:r>
          </a:p>
          <a:p>
            <a:pPr lvl="2"/>
            <a:r>
              <a:rPr lang="es-ES_tradnl" dirty="0"/>
              <a:t>Limpiar espacios (</a:t>
            </a:r>
            <a:r>
              <a:rPr lang="es-ES_tradnl" dirty="0" err="1"/>
              <a:t>trim</a:t>
            </a:r>
            <a:r>
              <a:rPr lang="es-ES_tradnl" dirty="0"/>
              <a:t>)</a:t>
            </a:r>
          </a:p>
          <a:p>
            <a:pPr lvl="2"/>
            <a:r>
              <a:rPr lang="es-ES_tradnl" dirty="0"/>
              <a:t>Dividir/Unir columnas (</a:t>
            </a:r>
            <a:r>
              <a:rPr lang="es-ES_tradnl" dirty="0" err="1"/>
              <a:t>split</a:t>
            </a:r>
            <a:r>
              <a:rPr lang="es-ES_tradnl" dirty="0"/>
              <a:t>/</a:t>
            </a:r>
            <a:r>
              <a:rPr lang="es-ES_tradnl" dirty="0" err="1"/>
              <a:t>join</a:t>
            </a:r>
            <a:r>
              <a:rPr lang="es-ES_tradnl" dirty="0"/>
              <a:t>)</a:t>
            </a:r>
          </a:p>
          <a:p>
            <a:pPr lvl="2"/>
            <a:r>
              <a:rPr lang="es-ES_tradnl" dirty="0"/>
              <a:t>Agrupar (</a:t>
            </a:r>
            <a:r>
              <a:rPr lang="es-ES_tradnl" dirty="0" err="1"/>
              <a:t>cluster</a:t>
            </a:r>
            <a:r>
              <a:rPr lang="es-ES_tradnl" dirty="0"/>
              <a:t>)</a:t>
            </a:r>
          </a:p>
          <a:p>
            <a:pPr lvl="1"/>
            <a:r>
              <a:rPr lang="es-ES_tradnl" dirty="0"/>
              <a:t>Transformaciones con </a:t>
            </a:r>
            <a:r>
              <a:rPr lang="es-ES_tradnl" dirty="0" err="1"/>
              <a:t>RegExp</a:t>
            </a:r>
            <a:r>
              <a:rPr lang="es-ES_tradnl" dirty="0"/>
              <a:t> y GREL</a:t>
            </a:r>
          </a:p>
          <a:p>
            <a:endParaRPr lang="es-ES_tradnl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63995D5-0520-4706-9011-5604FDC5B7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6967" y="1510176"/>
            <a:ext cx="2955068" cy="251495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7600" y="4083825"/>
            <a:ext cx="2928870" cy="2132469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xmlns="" id="{513AB9C7-6913-4A5B-91B9-07814F2BD8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49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342"/>
    </mc:Choice>
    <mc:Fallback xmlns="">
      <p:transition spd="slow" advTm="383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1B8B08-07F8-4216-B579-2FB4A56C0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Funcionalidades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7FD7362C-8D04-450F-9202-DEFD7A963E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17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0051A0D5-9429-4B3D-BBE4-038DFE21B99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26800" y="1340769"/>
            <a:ext cx="8575200" cy="4896544"/>
          </a:xfrm>
        </p:spPr>
        <p:txBody>
          <a:bodyPr/>
          <a:lstStyle/>
          <a:p>
            <a:r>
              <a:rPr lang="es-ES" dirty="0"/>
              <a:t>AGRUPAMIENTO (CLUSTERING)</a:t>
            </a:r>
          </a:p>
          <a:p>
            <a:r>
              <a:rPr lang="es-ES" b="0" dirty="0">
                <a:hlinkClick r:id="rId5"/>
              </a:rPr>
              <a:t>https://github.com/OpenRefine/OpenRefine/wiki/Clustering-In-Depth</a:t>
            </a:r>
            <a:endParaRPr lang="es-ES" b="0" dirty="0"/>
          </a:p>
          <a:p>
            <a:r>
              <a:rPr lang="es-ES" dirty="0"/>
              <a:t>Identificar grupos de valores diferentes que pueden ser representaciones alternativas de la misma cosa</a:t>
            </a:r>
          </a:p>
          <a:p>
            <a:pPr lvl="1"/>
            <a:r>
              <a:rPr lang="es-ES" dirty="0"/>
              <a:t>Normalización sintáctica: detectar errores tipográficos e inconsistencias</a:t>
            </a:r>
          </a:p>
          <a:p>
            <a:pPr lvl="2"/>
            <a:r>
              <a:rPr lang="es-ES_tradnl" dirty="0"/>
              <a:t>Ejemplo: normalizar las autoridades de nombres</a:t>
            </a:r>
            <a:endParaRPr lang="es-ES" dirty="0"/>
          </a:p>
          <a:p>
            <a:pPr lvl="1"/>
            <a:r>
              <a:rPr lang="es-ES" dirty="0"/>
              <a:t>Normalización semántica =&gt; Reconciliación</a:t>
            </a:r>
          </a:p>
          <a:p>
            <a:endParaRPr lang="es-ES" dirty="0"/>
          </a:p>
          <a:p>
            <a:r>
              <a:rPr lang="es-ES" dirty="0"/>
              <a:t>Varios algoritmos (métodos y funciones)</a:t>
            </a:r>
          </a:p>
          <a:p>
            <a:pPr lvl="1"/>
            <a:r>
              <a:rPr lang="es-ES" dirty="0"/>
              <a:t>Key </a:t>
            </a:r>
            <a:r>
              <a:rPr lang="es-ES" dirty="0" err="1"/>
              <a:t>Collision</a:t>
            </a:r>
            <a:r>
              <a:rPr lang="es-ES" dirty="0"/>
              <a:t> </a:t>
            </a:r>
            <a:r>
              <a:rPr lang="es-ES" dirty="0" err="1"/>
              <a:t>Methods</a:t>
            </a:r>
            <a:endParaRPr lang="es-ES" dirty="0"/>
          </a:p>
          <a:p>
            <a:pPr lvl="2"/>
            <a:r>
              <a:rPr lang="es-ES" dirty="0" err="1"/>
              <a:t>Fingerprint</a:t>
            </a:r>
            <a:r>
              <a:rPr lang="es-ES" dirty="0"/>
              <a:t>, N-Gram </a:t>
            </a:r>
            <a:r>
              <a:rPr lang="es-ES" dirty="0" err="1"/>
              <a:t>Fingerprint</a:t>
            </a:r>
            <a:r>
              <a:rPr lang="es-ES" dirty="0"/>
              <a:t>,</a:t>
            </a:r>
          </a:p>
          <a:p>
            <a:pPr lvl="2"/>
            <a:r>
              <a:rPr lang="es-ES" dirty="0" err="1"/>
              <a:t>Phonetic</a:t>
            </a:r>
            <a:r>
              <a:rPr lang="es-ES" dirty="0"/>
              <a:t> </a:t>
            </a:r>
            <a:r>
              <a:rPr lang="es-ES" dirty="0" err="1"/>
              <a:t>Fingerprint</a:t>
            </a:r>
            <a:endParaRPr lang="es-ES" dirty="0"/>
          </a:p>
          <a:p>
            <a:pPr lvl="1"/>
            <a:r>
              <a:rPr lang="es-ES" dirty="0" err="1"/>
              <a:t>Nearest</a:t>
            </a:r>
            <a:r>
              <a:rPr lang="es-ES" dirty="0"/>
              <a:t> </a:t>
            </a:r>
            <a:r>
              <a:rPr lang="es-ES" dirty="0" err="1"/>
              <a:t>Neighbor</a:t>
            </a:r>
            <a:r>
              <a:rPr lang="es-ES" dirty="0"/>
              <a:t> </a:t>
            </a:r>
            <a:r>
              <a:rPr lang="es-ES" dirty="0" err="1"/>
              <a:t>Methods</a:t>
            </a:r>
            <a:endParaRPr lang="es-ES" i="1" dirty="0"/>
          </a:p>
          <a:p>
            <a:pPr lvl="2"/>
            <a:r>
              <a:rPr lang="es-ES" dirty="0" err="1"/>
              <a:t>Levenshtein</a:t>
            </a:r>
            <a:r>
              <a:rPr lang="es-ES" dirty="0"/>
              <a:t> </a:t>
            </a:r>
            <a:r>
              <a:rPr lang="es-ES" dirty="0" err="1"/>
              <a:t>Distance</a:t>
            </a:r>
            <a:r>
              <a:rPr lang="es-ES" dirty="0"/>
              <a:t>, PPM</a:t>
            </a:r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334AAB2-4322-4032-97A3-D46E1FB562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0EB12150-1E0C-43D1-9E99-9767DDA2F6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7227" y="3690350"/>
            <a:ext cx="3857823" cy="2437573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xmlns="" id="{B083D58A-1BCB-47D9-A19D-2EF95415C3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22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13"/>
    </mc:Choice>
    <mc:Fallback xmlns="">
      <p:transition spd="slow" advTm="233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9E0032B-BFAE-427C-BC08-374B33558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Funcionalidades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A229EFBB-E679-4FF5-A6AF-990EDA9AF4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18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6EF37A19-D148-4BAD-8927-84A60F23992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_tradnl" dirty="0"/>
              <a:t>LIMPIEZA DE DATOS</a:t>
            </a:r>
          </a:p>
          <a:p>
            <a:r>
              <a:rPr lang="es-ES" b="0" dirty="0">
                <a:hlinkClick r:id="rId5"/>
              </a:rPr>
              <a:t>https://programminghistorian.org/es/lecciones/limpieza-de-datos-con-OpenRefine</a:t>
            </a:r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6C6DB90-8685-425A-8A34-8D091E84CB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" name="Imagen 6">
            <a:hlinkClick r:id="rId5"/>
            <a:extLst>
              <a:ext uri="{FF2B5EF4-FFF2-40B4-BE49-F238E27FC236}">
                <a16:creationId xmlns:a16="http://schemas.microsoft.com/office/drawing/2014/main" xmlns="" id="{2AE9C37F-4A99-4A19-B6FC-094612577C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0057" y="2636912"/>
            <a:ext cx="6048686" cy="3329159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4D87CA6C-EEC2-49AD-B268-26ED3407CD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98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61"/>
    </mc:Choice>
    <mc:Fallback xmlns="">
      <p:transition spd="slow" advTm="55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DBD338F-4870-48E8-B7AE-100EDA067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Funcionalidades - enriquecimiento</a:t>
            </a:r>
            <a:endParaRPr lang="es-ES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CB02E0A0-1E2E-49CA-A351-A5D3917619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19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F7D27503-9938-48F8-932F-0D14E1A3DB7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" dirty="0"/>
              <a:t>ENRIQUECIMIENTO = TRANSFORMACIÓN CON </a:t>
            </a:r>
            <a:r>
              <a:rPr lang="es-ES" dirty="0">
                <a:solidFill>
                  <a:schemeClr val="accent1"/>
                </a:solidFill>
              </a:rPr>
              <a:t>DATOS EXTERNOS</a:t>
            </a:r>
          </a:p>
          <a:p>
            <a:endParaRPr lang="es-ES" dirty="0"/>
          </a:p>
          <a:p>
            <a:r>
              <a:rPr lang="es-ES" dirty="0"/>
              <a:t>COMBINAR (</a:t>
            </a:r>
            <a:r>
              <a:rPr lang="es-ES" b="0" dirty="0">
                <a:solidFill>
                  <a:schemeClr val="accent1"/>
                </a:solidFill>
              </a:rPr>
              <a:t>match</a:t>
            </a:r>
            <a:r>
              <a:rPr lang="es-ES" dirty="0"/>
              <a:t>)</a:t>
            </a:r>
          </a:p>
          <a:p>
            <a:pPr lvl="1"/>
            <a:r>
              <a:rPr lang="es-ES" dirty="0"/>
              <a:t>Combinar datos de dos o más conjuntos que tienen un campo (</a:t>
            </a:r>
            <a:r>
              <a:rPr lang="es-ES" b="1" dirty="0"/>
              <a:t>ID</a:t>
            </a:r>
            <a:r>
              <a:rPr lang="es-ES" dirty="0"/>
              <a:t>) común</a:t>
            </a:r>
          </a:p>
          <a:p>
            <a:pPr lvl="2"/>
            <a:r>
              <a:rPr lang="es-ES" dirty="0"/>
              <a:t>Ejemplo: combinar </a:t>
            </a:r>
            <a:r>
              <a:rPr lang="es-ES" dirty="0" err="1"/>
              <a:t>ISSNs</a:t>
            </a:r>
            <a:r>
              <a:rPr lang="es-ES" dirty="0"/>
              <a:t> de un listado de revistas con la tabla JCR para incluir el Factor de Impacto y otros indicadores</a:t>
            </a:r>
          </a:p>
          <a:p>
            <a:r>
              <a:rPr lang="es-ES" dirty="0"/>
              <a:t>RECUPERAR (</a:t>
            </a:r>
            <a:r>
              <a:rPr lang="es-ES" b="0" dirty="0" err="1">
                <a:solidFill>
                  <a:schemeClr val="accent1"/>
                </a:solidFill>
              </a:rPr>
              <a:t>fetch</a:t>
            </a:r>
            <a:r>
              <a:rPr lang="es-ES" dirty="0"/>
              <a:t>)</a:t>
            </a:r>
          </a:p>
          <a:p>
            <a:pPr lvl="1"/>
            <a:r>
              <a:rPr lang="es-ES" dirty="0"/>
              <a:t>Recuperar datos mediante una </a:t>
            </a:r>
            <a:r>
              <a:rPr lang="es-ES" b="1" dirty="0"/>
              <a:t>URL</a:t>
            </a:r>
            <a:r>
              <a:rPr lang="es-ES" dirty="0"/>
              <a:t> y </a:t>
            </a:r>
            <a:r>
              <a:rPr lang="es-ES" b="1" dirty="0"/>
              <a:t>analizar</a:t>
            </a:r>
            <a:r>
              <a:rPr lang="es-ES" dirty="0"/>
              <a:t> (</a:t>
            </a:r>
            <a:r>
              <a:rPr lang="es-ES" dirty="0" err="1"/>
              <a:t>parser</a:t>
            </a:r>
            <a:r>
              <a:rPr lang="es-ES" dirty="0"/>
              <a:t>) su respuesta</a:t>
            </a:r>
          </a:p>
          <a:p>
            <a:pPr lvl="2"/>
            <a:r>
              <a:rPr lang="es-ES_tradnl" dirty="0"/>
              <a:t>Ejemplo: recuperar títulos de revistas consultando </a:t>
            </a:r>
            <a:r>
              <a:rPr lang="es-ES_tradnl" dirty="0" err="1"/>
              <a:t>Crossref</a:t>
            </a:r>
            <a:r>
              <a:rPr lang="es-ES_tradnl" dirty="0"/>
              <a:t> con su ISSN</a:t>
            </a:r>
            <a:endParaRPr lang="es-ES" dirty="0"/>
          </a:p>
          <a:p>
            <a:r>
              <a:rPr lang="es-ES" dirty="0"/>
              <a:t>RECONCILIAR (</a:t>
            </a:r>
            <a:r>
              <a:rPr lang="es-ES" b="0" dirty="0" err="1">
                <a:solidFill>
                  <a:schemeClr val="accent1"/>
                </a:solidFill>
              </a:rPr>
              <a:t>reconciliation</a:t>
            </a:r>
            <a:r>
              <a:rPr lang="es-ES" dirty="0"/>
              <a:t>)</a:t>
            </a:r>
          </a:p>
          <a:p>
            <a:pPr lvl="1"/>
            <a:r>
              <a:rPr lang="en-US" dirty="0" err="1"/>
              <a:t>Proceso</a:t>
            </a:r>
            <a:r>
              <a:rPr lang="en-US" dirty="0"/>
              <a:t> </a:t>
            </a:r>
            <a:r>
              <a:rPr lang="en-US" b="1" dirty="0"/>
              <a:t>semi-</a:t>
            </a:r>
            <a:r>
              <a:rPr lang="en-US" b="1" dirty="0" err="1"/>
              <a:t>automático</a:t>
            </a:r>
            <a:r>
              <a:rPr lang="en-US" dirty="0"/>
              <a:t> para </a:t>
            </a:r>
            <a:r>
              <a:rPr lang="en-US" b="1" dirty="0" err="1"/>
              <a:t>enlazar</a:t>
            </a:r>
            <a:r>
              <a:rPr lang="en-US" b="1" dirty="0"/>
              <a:t> </a:t>
            </a:r>
            <a:r>
              <a:rPr lang="en-US" b="1" dirty="0" err="1"/>
              <a:t>nombres</a:t>
            </a:r>
            <a:r>
              <a:rPr lang="en-US" b="1" dirty="0"/>
              <a:t> </a:t>
            </a:r>
            <a:r>
              <a:rPr lang="en-US" dirty="0"/>
              <a:t>(values) de una </a:t>
            </a:r>
            <a:r>
              <a:rPr lang="en-US" dirty="0" err="1"/>
              <a:t>tabla</a:t>
            </a:r>
            <a:r>
              <a:rPr lang="en-US" dirty="0"/>
              <a:t> con los </a:t>
            </a:r>
            <a:r>
              <a:rPr lang="en-US" b="1" dirty="0"/>
              <a:t>IDs</a:t>
            </a:r>
            <a:r>
              <a:rPr lang="en-US" dirty="0"/>
              <a:t> (keys) de un </a:t>
            </a:r>
            <a:r>
              <a:rPr lang="en-US" b="1" dirty="0" err="1"/>
              <a:t>registro</a:t>
            </a:r>
            <a:r>
              <a:rPr lang="en-US" b="1" dirty="0"/>
              <a:t> de </a:t>
            </a:r>
            <a:r>
              <a:rPr lang="en-US" b="1" dirty="0" err="1"/>
              <a:t>nombres</a:t>
            </a:r>
            <a:endParaRPr lang="en-US" b="1" dirty="0"/>
          </a:p>
          <a:p>
            <a:pPr lvl="2"/>
            <a:r>
              <a:rPr lang="en-US" dirty="0" err="1"/>
              <a:t>Ejemplo</a:t>
            </a:r>
            <a:r>
              <a:rPr lang="en-US" dirty="0"/>
              <a:t>: </a:t>
            </a:r>
            <a:r>
              <a:rPr lang="en-US" dirty="0" err="1"/>
              <a:t>obtener</a:t>
            </a:r>
            <a:r>
              <a:rPr lang="en-US" dirty="0"/>
              <a:t> los ID de VIAF de una </a:t>
            </a:r>
            <a:r>
              <a:rPr lang="en-US" dirty="0" err="1"/>
              <a:t>lista</a:t>
            </a:r>
            <a:r>
              <a:rPr lang="en-US" dirty="0"/>
              <a:t> de </a:t>
            </a:r>
            <a:r>
              <a:rPr lang="en-US" dirty="0" err="1"/>
              <a:t>autores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s-ES" dirty="0"/>
          </a:p>
          <a:p>
            <a:pPr lvl="3"/>
            <a:endParaRPr lang="es-ES" dirty="0"/>
          </a:p>
          <a:p>
            <a:pPr lvl="2"/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61E62B1D-985A-4959-9E0E-60D136CDF0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E9BFE88E-8034-4437-ACCD-592587A84D9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822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85"/>
    </mc:Choice>
    <mc:Fallback xmlns="">
      <p:transition spd="slow" advTm="249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A081B48-6758-4D11-B0C3-4B577C8C4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OBJETIVO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C70A187E-3F8A-415D-B619-368B2EFD99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2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0B9F4983-5600-487A-AF55-B1BA3A54D1F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" dirty="0"/>
              <a:t>Mostrar la </a:t>
            </a:r>
            <a:r>
              <a:rPr lang="es-ES" dirty="0">
                <a:solidFill>
                  <a:schemeClr val="accent1"/>
                </a:solidFill>
              </a:rPr>
              <a:t>potencia</a:t>
            </a:r>
            <a:r>
              <a:rPr lang="es-ES" dirty="0"/>
              <a:t>, </a:t>
            </a:r>
            <a:r>
              <a:rPr lang="es-ES" dirty="0">
                <a:solidFill>
                  <a:schemeClr val="accent1"/>
                </a:solidFill>
              </a:rPr>
              <a:t>facilidad </a:t>
            </a:r>
            <a:r>
              <a:rPr lang="es-ES" dirty="0"/>
              <a:t>de uso y principales </a:t>
            </a:r>
            <a:r>
              <a:rPr lang="es-ES" dirty="0">
                <a:solidFill>
                  <a:schemeClr val="accent1"/>
                </a:solidFill>
              </a:rPr>
              <a:t>características</a:t>
            </a:r>
            <a:r>
              <a:rPr lang="es-ES" dirty="0"/>
              <a:t> de </a:t>
            </a:r>
            <a:r>
              <a:rPr lang="es-ES" b="1" dirty="0" err="1"/>
              <a:t>OpenRefine</a:t>
            </a:r>
            <a:r>
              <a:rPr lang="es-ES" dirty="0"/>
              <a:t> para la </a:t>
            </a:r>
            <a:r>
              <a:rPr lang="es-ES" dirty="0">
                <a:solidFill>
                  <a:schemeClr val="accent1"/>
                </a:solidFill>
              </a:rPr>
              <a:t>exploración, limpieza y enriquecimiento de datos</a:t>
            </a:r>
            <a:r>
              <a:rPr lang="es-ES" dirty="0"/>
              <a:t>.</a:t>
            </a:r>
          </a:p>
          <a:p>
            <a:endParaRPr lang="es-ES" dirty="0"/>
          </a:p>
          <a:p>
            <a:r>
              <a:rPr lang="es-ES_tradnl" dirty="0"/>
              <a:t>ESQUEMA</a:t>
            </a:r>
            <a:endParaRPr lang="es-ES" dirty="0"/>
          </a:p>
          <a:p>
            <a:pPr lvl="1"/>
            <a:r>
              <a:rPr lang="es-ES" dirty="0">
                <a:hlinkClick r:id="rId5" action="ppaction://hlinksldjump"/>
              </a:rPr>
              <a:t>Introducción</a:t>
            </a:r>
            <a:endParaRPr lang="es-ES" dirty="0"/>
          </a:p>
          <a:p>
            <a:pPr lvl="1"/>
            <a:r>
              <a:rPr lang="es-ES" dirty="0">
                <a:hlinkClick r:id="rId6" action="ppaction://hlinksldjump"/>
              </a:rPr>
              <a:t>Características</a:t>
            </a:r>
            <a:endParaRPr lang="es-ES" dirty="0"/>
          </a:p>
          <a:p>
            <a:pPr lvl="1"/>
            <a:r>
              <a:rPr lang="es-ES_tradnl" dirty="0">
                <a:hlinkClick r:id="rId7" action="ppaction://hlinksldjump"/>
              </a:rPr>
              <a:t>Funcionalidades</a:t>
            </a:r>
            <a:endParaRPr lang="es-ES" dirty="0"/>
          </a:p>
          <a:p>
            <a:pPr lvl="2"/>
            <a:r>
              <a:rPr lang="es-ES" dirty="0">
                <a:hlinkClick r:id="rId8" action="ppaction://hlinksldjump"/>
              </a:rPr>
              <a:t>Enriquecimiento</a:t>
            </a:r>
            <a:endParaRPr lang="es-ES" dirty="0"/>
          </a:p>
          <a:p>
            <a:pPr lvl="2"/>
            <a:r>
              <a:rPr lang="es-ES_tradnl" dirty="0">
                <a:hlinkClick r:id="rId9" action="ppaction://hlinksldjump"/>
              </a:rPr>
              <a:t>Extensiones</a:t>
            </a:r>
            <a:endParaRPr lang="es-ES" dirty="0"/>
          </a:p>
          <a:p>
            <a:endParaRPr lang="es-ES" dirty="0"/>
          </a:p>
          <a:p>
            <a:r>
              <a:rPr lang="es-ES" dirty="0"/>
              <a:t>COMPLEMENTOS</a:t>
            </a:r>
          </a:p>
          <a:p>
            <a:pPr lvl="1"/>
            <a:r>
              <a:rPr lang="es-ES" dirty="0">
                <a:hlinkClick r:id="rId10" action="ppaction://hlinksldjump"/>
              </a:rPr>
              <a:t>Caso práctico</a:t>
            </a:r>
            <a:endParaRPr lang="es-ES" dirty="0"/>
          </a:p>
          <a:p>
            <a:pPr lvl="1"/>
            <a:r>
              <a:rPr lang="es-ES" dirty="0">
                <a:hlinkClick r:id="rId11" action="ppaction://hlinksldjump"/>
              </a:rPr>
              <a:t>Para saber más…</a:t>
            </a:r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4C33C38F-3F5D-4247-AA9C-B3D0F04F5B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8" name="Picture 2" descr="OpenRefine New Logo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002" y="2831411"/>
            <a:ext cx="1924795" cy="205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xmlns="" id="{34DABC5F-3362-4461-9073-ABA1EA83C5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4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415"/>
    </mc:Choice>
    <mc:Fallback xmlns="">
      <p:transition spd="slow" advTm="30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FB3E7FC-615F-447A-98B8-9029C381B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Funcionalidades - enriquecimiento</a:t>
            </a:r>
            <a:endParaRPr lang="es-ES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CF536EC9-A66E-4EC9-B1B9-8238AE6647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20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1A409DCB-6F3A-41FD-86C3-0127F9DDA83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" dirty="0"/>
              <a:t>RECONCILIACIÓN</a:t>
            </a:r>
            <a:endParaRPr lang="es-ES" dirty="0">
              <a:hlinkClick r:id="rId6"/>
            </a:endParaRPr>
          </a:p>
          <a:p>
            <a:r>
              <a:rPr lang="es-ES" b="0" dirty="0">
                <a:hlinkClick r:id="rId6"/>
              </a:rPr>
              <a:t>https://github.com/OpenRefine/OpenRefine/wiki/Reconciliation</a:t>
            </a:r>
            <a:endParaRPr lang="es-ES" b="0" dirty="0"/>
          </a:p>
          <a:p>
            <a:endParaRPr lang="es-ES_tradnl" dirty="0"/>
          </a:p>
          <a:p>
            <a:r>
              <a:rPr lang="es-ES_tradnl" dirty="0"/>
              <a:t>PROCESO SEMI-AUTOMÁTICIO</a:t>
            </a:r>
            <a:endParaRPr lang="es-ES_tradnl" b="1" dirty="0"/>
          </a:p>
          <a:p>
            <a:pPr lvl="1"/>
            <a:r>
              <a:rPr lang="es-ES_tradnl" b="1" dirty="0"/>
              <a:t>Puntuación</a:t>
            </a:r>
            <a:r>
              <a:rPr lang="es-ES_tradnl" dirty="0"/>
              <a:t> del grado de coincidencia</a:t>
            </a:r>
          </a:p>
          <a:p>
            <a:pPr lvl="1"/>
            <a:r>
              <a:rPr lang="es-ES_tradnl" dirty="0"/>
              <a:t>Selección de </a:t>
            </a:r>
            <a:r>
              <a:rPr lang="es-ES_tradnl" b="1" dirty="0"/>
              <a:t>candidatos</a:t>
            </a:r>
            <a:endParaRPr lang="es-ES" b="1" dirty="0"/>
          </a:p>
          <a:p>
            <a:endParaRPr lang="es-ES" dirty="0"/>
          </a:p>
          <a:p>
            <a:r>
              <a:rPr lang="es-ES" dirty="0"/>
              <a:t>WIKIDATA (FREEBASE)</a:t>
            </a:r>
          </a:p>
          <a:p>
            <a:pPr lvl="1"/>
            <a:r>
              <a:rPr lang="es-ES_tradnl" dirty="0"/>
              <a:t>De serie</a:t>
            </a:r>
          </a:p>
          <a:p>
            <a:r>
              <a:rPr lang="es-ES" dirty="0"/>
              <a:t>VIAF, ORCID y OPEN LIBRARY (Jeff </a:t>
            </a:r>
            <a:r>
              <a:rPr lang="es-ES" dirty="0" err="1"/>
              <a:t>Chiu</a:t>
            </a:r>
            <a:r>
              <a:rPr lang="es-ES" dirty="0"/>
              <a:t>)</a:t>
            </a:r>
          </a:p>
          <a:p>
            <a:pPr lvl="1"/>
            <a:r>
              <a:rPr lang="es-ES" dirty="0"/>
              <a:t>Desde el servidor público </a:t>
            </a:r>
            <a:r>
              <a:rPr lang="es-ES" b="1" dirty="0" err="1"/>
              <a:t>codefork</a:t>
            </a:r>
            <a:endParaRPr lang="es-ES" dirty="0"/>
          </a:p>
          <a:p>
            <a:pPr lvl="2"/>
            <a:r>
              <a:rPr lang="es-ES" dirty="0">
                <a:hlinkClick r:id="rId7"/>
              </a:rPr>
              <a:t>refine.codefork.com</a:t>
            </a:r>
            <a:r>
              <a:rPr lang="es-ES" dirty="0"/>
              <a:t> </a:t>
            </a:r>
          </a:p>
          <a:p>
            <a:pPr lvl="1"/>
            <a:r>
              <a:rPr lang="es-ES" dirty="0"/>
              <a:t>Lanzando los servicios en </a:t>
            </a:r>
            <a:r>
              <a:rPr lang="es-ES" b="1" dirty="0"/>
              <a:t>local</a:t>
            </a:r>
            <a:r>
              <a:rPr lang="es-ES" dirty="0"/>
              <a:t> (</a:t>
            </a:r>
            <a:r>
              <a:rPr lang="es-ES" b="1" dirty="0" err="1">
                <a:hlinkClick r:id="rId8"/>
              </a:rPr>
              <a:t>conciliator</a:t>
            </a:r>
            <a:r>
              <a:rPr lang="es-ES" b="1" dirty="0"/>
              <a:t>)</a:t>
            </a:r>
            <a:endParaRPr lang="es-ES" dirty="0"/>
          </a:p>
          <a:p>
            <a:pPr lvl="2"/>
            <a:r>
              <a:rPr lang="es-ES" b="0" dirty="0">
                <a:hlinkClick r:id="rId8"/>
              </a:rPr>
              <a:t>https://github.com/codeforkjeff/conciliator</a:t>
            </a:r>
            <a:endParaRPr lang="es-ES" b="0" dirty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D5A0948-AA4A-47FB-9008-3C89509935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Reconciliación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9402" y="2204864"/>
            <a:ext cx="4008203" cy="2169145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BDD9E2DB-32D6-446A-8A4E-16D43778B72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455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97"/>
    </mc:Choice>
    <mc:Fallback xmlns="">
      <p:transition spd="slow" advTm="16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Funcionalidades - enriquecimiento</a:t>
            </a:r>
            <a:endParaRPr lang="es-E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21</a:t>
            </a:fld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2"/>
          </p:nvPr>
        </p:nvSpPr>
        <p:spPr>
          <a:xfrm>
            <a:off x="179512" y="1483199"/>
            <a:ext cx="8575200" cy="4754113"/>
          </a:xfrm>
        </p:spPr>
        <p:txBody>
          <a:bodyPr/>
          <a:lstStyle/>
          <a:p>
            <a:r>
              <a:rPr lang="es-ES" dirty="0"/>
              <a:t>RECONCILIATION IN OPENREFINE (Owen Stephens, 2017)</a:t>
            </a:r>
          </a:p>
          <a:p>
            <a:pPr lvl="1"/>
            <a:r>
              <a:rPr lang="es-ES" dirty="0"/>
              <a:t>2 vídeos explicativos (24’)</a:t>
            </a:r>
          </a:p>
          <a:p>
            <a:pPr lvl="1"/>
            <a:r>
              <a:rPr lang="es-ES" dirty="0" err="1"/>
              <a:t>Part</a:t>
            </a:r>
            <a:r>
              <a:rPr lang="es-ES" dirty="0"/>
              <a:t> 1: </a:t>
            </a:r>
            <a:r>
              <a:rPr lang="es-ES" b="0" dirty="0">
                <a:hlinkClick r:id="rId5"/>
              </a:rPr>
              <a:t>https://youtu.be/q8ffvdeyuNQ</a:t>
            </a:r>
            <a:endParaRPr lang="es-ES" b="0" dirty="0"/>
          </a:p>
          <a:p>
            <a:pPr lvl="1"/>
            <a:r>
              <a:rPr lang="es-ES" dirty="0" err="1"/>
              <a:t>Part</a:t>
            </a:r>
            <a:r>
              <a:rPr lang="es-ES" dirty="0"/>
              <a:t> 2: </a:t>
            </a:r>
            <a:r>
              <a:rPr lang="es-ES" b="0" dirty="0">
                <a:hlinkClick r:id="rId6"/>
              </a:rPr>
              <a:t>https://youtu.be/0tQPmfb6IFk</a:t>
            </a:r>
            <a:endParaRPr lang="es-ES" b="0" dirty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6407FD42-7E10-4088-B94E-CED5AA1338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2330" y="2996952"/>
            <a:ext cx="5629564" cy="3166273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155A7079-23BA-47AF-9F3D-73C02AF4D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34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6"/>
    </mc:Choice>
    <mc:Fallback xmlns="">
      <p:transition spd="slow" advTm="1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561A47-2C41-49C6-A48F-A6157B701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390" y="0"/>
            <a:ext cx="5929200" cy="871200"/>
          </a:xfrm>
        </p:spPr>
        <p:txBody>
          <a:bodyPr/>
          <a:lstStyle/>
          <a:p>
            <a:r>
              <a:rPr lang="es-ES" dirty="0" smtClean="0"/>
              <a:t>Funcionalidades - enriquecimiento</a:t>
            </a:r>
            <a:endParaRPr lang="es-ES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FEB4355D-6FE6-4B8F-9EAF-03C752003F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22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099F076C-4FAF-49D7-A6B1-DC108582F2B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ENRICHING RECONCILED DATA WITH OPEN REFINE</a:t>
            </a:r>
          </a:p>
          <a:p>
            <a:r>
              <a:rPr lang="en-US" dirty="0"/>
              <a:t>(Karen Li-</a:t>
            </a:r>
            <a:r>
              <a:rPr lang="en-US" dirty="0" err="1"/>
              <a:t>Lun</a:t>
            </a:r>
            <a:r>
              <a:rPr lang="en-US" dirty="0"/>
              <a:t> Hwang, 2018)</a:t>
            </a:r>
          </a:p>
          <a:p>
            <a:r>
              <a:rPr lang="es-ES" b="0" dirty="0">
                <a:hlinkClick r:id="rId5"/>
              </a:rPr>
              <a:t>https://medium.com/the-bytegeist-blog/enriching-reconciled-data-with-openrefine-89b885dcadbb</a:t>
            </a:r>
            <a:endParaRPr lang="es-ES" b="0" dirty="0"/>
          </a:p>
          <a:p>
            <a:pPr lvl="1"/>
            <a:r>
              <a:rPr lang="en-US" dirty="0" err="1"/>
              <a:t>Pasos</a:t>
            </a:r>
            <a:r>
              <a:rPr lang="en-US" dirty="0"/>
              <a:t> para </a:t>
            </a:r>
            <a:r>
              <a:rPr lang="en-US" dirty="0" err="1"/>
              <a:t>recuperar</a:t>
            </a:r>
            <a:r>
              <a:rPr lang="en-US" dirty="0"/>
              <a:t> (</a:t>
            </a:r>
            <a:r>
              <a:rPr lang="en-US" b="1" dirty="0"/>
              <a:t>fetch</a:t>
            </a:r>
            <a:r>
              <a:rPr lang="en-US" dirty="0"/>
              <a:t>) </a:t>
            </a:r>
            <a:r>
              <a:rPr lang="en-US" dirty="0" err="1"/>
              <a:t>datos</a:t>
            </a:r>
            <a:r>
              <a:rPr lang="en-US" dirty="0"/>
              <a:t> de </a:t>
            </a:r>
            <a:r>
              <a:rPr lang="en-US" dirty="0" err="1"/>
              <a:t>Wikidata</a:t>
            </a:r>
            <a:r>
              <a:rPr lang="en-US" dirty="0"/>
              <a:t> y VIAF a </a:t>
            </a:r>
            <a:r>
              <a:rPr lang="en-US" dirty="0" err="1"/>
              <a:t>partir</a:t>
            </a:r>
            <a:r>
              <a:rPr lang="en-US" dirty="0"/>
              <a:t> de sus </a:t>
            </a:r>
            <a:r>
              <a:rPr lang="en-US" b="1" dirty="0"/>
              <a:t>IDs</a:t>
            </a:r>
            <a:r>
              <a:rPr lang="en-US" dirty="0"/>
              <a:t> y </a:t>
            </a:r>
            <a:r>
              <a:rPr lang="en-US" dirty="0" err="1"/>
              <a:t>analizar</a:t>
            </a:r>
            <a:r>
              <a:rPr lang="en-US" dirty="0"/>
              <a:t> (</a:t>
            </a:r>
            <a:r>
              <a:rPr lang="en-US" b="1" dirty="0"/>
              <a:t>parse</a:t>
            </a:r>
            <a:r>
              <a:rPr lang="en-US" dirty="0"/>
              <a:t>) la </a:t>
            </a:r>
            <a:r>
              <a:rPr lang="en-US" dirty="0" err="1"/>
              <a:t>respuesta</a:t>
            </a:r>
            <a:r>
              <a:rPr lang="en-US" dirty="0"/>
              <a:t> en JSON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73D9E71-693B-4724-9AE8-1C2C39BF03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Imagen 5">
            <a:hlinkClick r:id="rId5"/>
            <a:extLst>
              <a:ext uri="{FF2B5EF4-FFF2-40B4-BE49-F238E27FC236}">
                <a16:creationId xmlns:a16="http://schemas.microsoft.com/office/drawing/2014/main" xmlns="" id="{03451881-13C4-4A2A-BFB5-75FA6D2911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0166" y="3573016"/>
            <a:ext cx="4808467" cy="2556641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xmlns="" id="{7A4796CF-E238-4215-9681-7B20FF8456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2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92"/>
    </mc:Choice>
    <mc:Fallback xmlns="">
      <p:transition spd="slow" advTm="49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10E9558-5555-47F6-AC70-FE8D2686B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Funcionalidades - extensiones</a:t>
            </a:r>
            <a:endParaRPr lang="es-ES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7F0574A4-4587-4225-8851-EE7CED4AD3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23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BC05DF2A-AF3C-4ABB-9F33-5795D3FBB97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26800" y="1483199"/>
            <a:ext cx="8881704" cy="4754113"/>
          </a:xfrm>
        </p:spPr>
        <p:txBody>
          <a:bodyPr/>
          <a:lstStyle/>
          <a:p>
            <a:r>
              <a:rPr lang="es-ES" dirty="0"/>
              <a:t>EXTENSIBLE = API ABIERTA</a:t>
            </a:r>
          </a:p>
          <a:p>
            <a:r>
              <a:rPr lang="es-ES" b="0" dirty="0">
                <a:hlinkClick r:id="rId6"/>
              </a:rPr>
              <a:t>http://openrefine.org/download.html#list-of-extensions</a:t>
            </a:r>
            <a:endParaRPr lang="es-ES" b="0" dirty="0"/>
          </a:p>
          <a:p>
            <a:pPr lvl="1"/>
            <a:r>
              <a:rPr lang="es-ES" dirty="0"/>
              <a:t>Localizar el directorio de trabajo (</a:t>
            </a:r>
            <a:r>
              <a:rPr lang="es-ES" dirty="0" err="1"/>
              <a:t>workspace</a:t>
            </a:r>
            <a:r>
              <a:rPr lang="es-ES" dirty="0"/>
              <a:t>)</a:t>
            </a:r>
          </a:p>
          <a:p>
            <a:pPr lvl="1"/>
            <a:r>
              <a:rPr lang="es-ES" dirty="0"/>
              <a:t>Añadir carpeta </a:t>
            </a:r>
            <a:r>
              <a:rPr lang="es-ES" b="1" dirty="0" err="1"/>
              <a:t>extensions</a:t>
            </a:r>
            <a:endParaRPr lang="es-ES" b="1" dirty="0"/>
          </a:p>
          <a:p>
            <a:endParaRPr lang="es-ES" dirty="0"/>
          </a:p>
          <a:p>
            <a:r>
              <a:rPr lang="es-ES" dirty="0"/>
              <a:t>RDF EXTENSION</a:t>
            </a:r>
          </a:p>
          <a:p>
            <a:r>
              <a:rPr lang="es-ES" b="0" dirty="0">
                <a:hlinkClick r:id="rId7"/>
              </a:rPr>
              <a:t>https://github.com/stkenny/grefine-rdf-extension/wiki</a:t>
            </a:r>
            <a:endParaRPr lang="es-ES" b="0" dirty="0"/>
          </a:p>
          <a:p>
            <a:r>
              <a:rPr lang="es-ES" dirty="0"/>
              <a:t>Soporte para exportación en </a:t>
            </a:r>
            <a:r>
              <a:rPr lang="es-ES" dirty="0">
                <a:solidFill>
                  <a:schemeClr val="accent1"/>
                </a:solidFill>
              </a:rPr>
              <a:t>RDF</a:t>
            </a:r>
            <a:r>
              <a:rPr lang="es-ES" dirty="0"/>
              <a:t> y reconciliación con </a:t>
            </a:r>
            <a:r>
              <a:rPr lang="es-ES" dirty="0">
                <a:solidFill>
                  <a:schemeClr val="accent1"/>
                </a:solidFill>
              </a:rPr>
              <a:t>SPARQL </a:t>
            </a:r>
            <a:r>
              <a:rPr lang="es-ES" dirty="0" err="1">
                <a:solidFill>
                  <a:schemeClr val="accent1"/>
                </a:solidFill>
              </a:rPr>
              <a:t>endpoints</a:t>
            </a:r>
            <a:endParaRPr lang="es-ES" dirty="0">
              <a:solidFill>
                <a:schemeClr val="accent1"/>
              </a:solidFill>
            </a:endParaRPr>
          </a:p>
          <a:p>
            <a:pPr lvl="1"/>
            <a:r>
              <a:rPr lang="es-ES" dirty="0">
                <a:hlinkClick r:id="rId8"/>
              </a:rPr>
              <a:t>BNE</a:t>
            </a:r>
            <a:r>
              <a:rPr lang="es-ES" dirty="0"/>
              <a:t>, </a:t>
            </a:r>
            <a:r>
              <a:rPr lang="es-ES" dirty="0">
                <a:hlinkClick r:id="rId9"/>
              </a:rPr>
              <a:t>Cervantes Virtual</a:t>
            </a:r>
            <a:r>
              <a:rPr lang="es-ES" dirty="0"/>
              <a:t>, </a:t>
            </a:r>
            <a:r>
              <a:rPr lang="es-ES" dirty="0" err="1">
                <a:hlinkClick r:id="rId10"/>
              </a:rPr>
              <a:t>Europeana</a:t>
            </a:r>
            <a:r>
              <a:rPr lang="es-ES" dirty="0"/>
              <a:t>, </a:t>
            </a:r>
            <a:r>
              <a:rPr lang="es-ES" dirty="0">
                <a:hlinkClick r:id="rId11"/>
              </a:rPr>
              <a:t>British Library</a:t>
            </a:r>
            <a:r>
              <a:rPr lang="es-ES" dirty="0"/>
              <a:t>, etc.</a:t>
            </a:r>
          </a:p>
          <a:p>
            <a:endParaRPr lang="es-ES" b="1" dirty="0"/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002D0E76-20D2-4EAB-B967-60C523611D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76" name="Picture 4" descr="Rdf logo.sv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556792"/>
            <a:ext cx="1524000" cy="165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0457E699-7D71-489F-AADE-38BB8D07345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85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53"/>
    </mc:Choice>
    <mc:Fallback xmlns="">
      <p:transition spd="slow" advTm="280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A751B62-1DC2-4D16-B80B-71D56C336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Funcionalidades - </a:t>
            </a:r>
            <a:r>
              <a:rPr lang="es-ES" dirty="0"/>
              <a:t>extensiones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FD067220-09E0-4F53-A9E3-38BD205D5C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24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5AEE513-C2DD-4747-BCE5-9B175BA85B7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" dirty="0"/>
              <a:t>CONJUNTOS DE DATOS</a:t>
            </a:r>
            <a:endParaRPr lang="es-ES" dirty="0">
              <a:hlinkClick r:id="rId5"/>
            </a:endParaRPr>
          </a:p>
          <a:p>
            <a:r>
              <a:rPr lang="es-ES" b="0" dirty="0">
                <a:hlinkClick r:id="rId5"/>
              </a:rPr>
              <a:t>https://www.wikidata.org/wiki/Wikidata:Lists/SPARQL_endpoints</a:t>
            </a:r>
            <a:endParaRPr lang="es-ES" b="0" dirty="0"/>
          </a:p>
          <a:p>
            <a:r>
              <a:rPr lang="es-ES" b="0" dirty="0">
                <a:hlinkClick r:id="rId6"/>
              </a:rPr>
              <a:t>https://toolbox.google.com/datasetsearch</a:t>
            </a:r>
            <a:endParaRPr lang="es-ES" b="0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ECE8E12A-E081-4BFC-9C2E-D86BBF0688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Imagen 5">
            <a:hlinkClick r:id="rId5"/>
            <a:extLst>
              <a:ext uri="{FF2B5EF4-FFF2-40B4-BE49-F238E27FC236}">
                <a16:creationId xmlns:a16="http://schemas.microsoft.com/office/drawing/2014/main" xmlns="" id="{0F20AE11-BE2D-4B82-9521-AE559C8DB6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000" y="2694524"/>
            <a:ext cx="6480000" cy="2869489"/>
          </a:xfrm>
          <a:prstGeom prst="rect">
            <a:avLst/>
          </a:prstGeom>
        </p:spPr>
      </p:pic>
      <p:pic>
        <p:nvPicPr>
          <p:cNvPr id="7" name="Imagen 6">
            <a:hlinkClick r:id="rId6"/>
            <a:extLst>
              <a:ext uri="{FF2B5EF4-FFF2-40B4-BE49-F238E27FC236}">
                <a16:creationId xmlns:a16="http://schemas.microsoft.com/office/drawing/2014/main" xmlns="" id="{FB1E8451-F549-4848-8DE4-8D5293C3C7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13075" y="4257446"/>
            <a:ext cx="5760000" cy="1896834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xmlns="" id="{E9E29F75-1D22-433D-BC4A-D40D016FE6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32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36"/>
    </mc:Choice>
    <mc:Fallback xmlns="">
      <p:transition spd="slow" advTm="15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ED4C96E-A4D2-408C-8ACC-7F4183724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conclusión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FB74C680-E6D4-403F-83A5-B962E6444CB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25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78300D5D-897B-446B-A9A8-4B645C8333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26800" y="1483199"/>
            <a:ext cx="8575200" cy="2377057"/>
          </a:xfrm>
        </p:spPr>
        <p:txBody>
          <a:bodyPr/>
          <a:lstStyle/>
          <a:p>
            <a:r>
              <a:rPr lang="en-US" dirty="0"/>
              <a:t>EL PEGAMENTO DE LOS DATOS</a:t>
            </a:r>
          </a:p>
          <a:p>
            <a:r>
              <a:rPr lang="en-US" dirty="0"/>
              <a:t>“Los enlaces RDF </a:t>
            </a:r>
            <a:r>
              <a:rPr lang="en-US" dirty="0" err="1"/>
              <a:t>externos</a:t>
            </a:r>
            <a:r>
              <a:rPr lang="en-US" dirty="0"/>
              <a:t> son el </a:t>
            </a:r>
            <a:r>
              <a:rPr lang="en-US" dirty="0" err="1">
                <a:solidFill>
                  <a:schemeClr val="accent1"/>
                </a:solidFill>
              </a:rPr>
              <a:t>pegamento</a:t>
            </a:r>
            <a:r>
              <a:rPr lang="en-US" dirty="0"/>
              <a:t> que </a:t>
            </a:r>
            <a:r>
              <a:rPr lang="en-US" dirty="0" err="1"/>
              <a:t>conecta</a:t>
            </a:r>
            <a:r>
              <a:rPr lang="en-US" dirty="0"/>
              <a:t> las </a:t>
            </a:r>
            <a:r>
              <a:rPr lang="en-US" dirty="0" err="1"/>
              <a:t>islas</a:t>
            </a:r>
            <a:r>
              <a:rPr lang="en-US" dirty="0"/>
              <a:t> de </a:t>
            </a:r>
            <a:r>
              <a:rPr lang="en-US" dirty="0" err="1"/>
              <a:t>datos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un </a:t>
            </a:r>
            <a:r>
              <a:rPr lang="en-US" dirty="0" err="1"/>
              <a:t>espacio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global </a:t>
            </a:r>
            <a:r>
              <a:rPr lang="en-US" dirty="0" err="1">
                <a:solidFill>
                  <a:schemeClr val="accent1"/>
                </a:solidFill>
              </a:rPr>
              <a:t>interconectado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de </a:t>
            </a:r>
            <a:r>
              <a:rPr lang="en-US" dirty="0" err="1"/>
              <a:t>datos</a:t>
            </a:r>
            <a:r>
              <a:rPr lang="en-US" dirty="0"/>
              <a:t>” [</a:t>
            </a:r>
            <a:r>
              <a:rPr lang="en-US" dirty="0">
                <a:hlinkClick r:id="rId5"/>
              </a:rPr>
              <a:t>Oreste Signore</a:t>
            </a:r>
            <a:r>
              <a:rPr lang="en-US" dirty="0"/>
              <a:t>]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41A27F3-1578-42E2-A12D-7799E22F60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8" name="Picture 4" descr="https://upload.wikimedia.org/wikipedia/commons/thumb/a/a9/LOD_Cloud_2014-08.svg/1280px-LOD_Cloud_2014-08.svg.png">
            <a:hlinkClick r:id="rId6"/>
            <a:extLst>
              <a:ext uri="{FF2B5EF4-FFF2-40B4-BE49-F238E27FC236}">
                <a16:creationId xmlns:a16="http://schemas.microsoft.com/office/drawing/2014/main" xmlns="" id="{EDD0C322-9C38-42FE-AB13-F1DB8753F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000" y="2852936"/>
            <a:ext cx="4876800" cy="319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27416589-F5CB-4D2E-9B51-C33429E7FA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07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03"/>
    </mc:Choice>
    <mc:Fallback>
      <p:transition spd="slow" advTm="18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0A5DE68-8FAF-4467-B760-093B5EDA8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Caso práctico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FAF36E49-A0C9-452E-9D51-6E4B1CA11D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26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E3F5A46-4BDB-4497-972F-01A82E6D568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84400" y="1445087"/>
            <a:ext cx="8575200" cy="4754113"/>
          </a:xfrm>
        </p:spPr>
        <p:txBody>
          <a:bodyPr/>
          <a:lstStyle/>
          <a:p>
            <a:pPr indent="-3600"/>
            <a:r>
              <a:rPr lang="es-ES_tradnl" dirty="0">
                <a:hlinkClick r:id="rId5" action="ppaction://hlinkfile"/>
              </a:rPr>
              <a:t>Caso práctico.docx</a:t>
            </a:r>
            <a:endParaRPr lang="es-ES_tradnl" dirty="0"/>
          </a:p>
          <a:p>
            <a:pPr marL="536400" lvl="1" indent="0"/>
            <a:r>
              <a:rPr lang="es-ES_tradnl" dirty="0"/>
              <a:t>Cargar datos</a:t>
            </a:r>
          </a:p>
          <a:p>
            <a:pPr marL="536400" lvl="1" indent="0"/>
            <a:r>
              <a:rPr lang="es-ES" dirty="0"/>
              <a:t>Detectar y eliminar duplicados</a:t>
            </a:r>
          </a:p>
          <a:p>
            <a:pPr marL="536400" lvl="1" indent="0"/>
            <a:r>
              <a:rPr lang="es-ES" dirty="0"/>
              <a:t>Normalizar autoridades (</a:t>
            </a:r>
            <a:r>
              <a:rPr lang="es-ES" dirty="0" err="1"/>
              <a:t>clustering</a:t>
            </a:r>
            <a:r>
              <a:rPr lang="es-ES" dirty="0"/>
              <a:t>)</a:t>
            </a:r>
          </a:p>
          <a:p>
            <a:pPr lvl="1"/>
            <a:r>
              <a:rPr lang="es-ES" dirty="0"/>
              <a:t>Reconciliación con </a:t>
            </a:r>
            <a:r>
              <a:rPr lang="es-ES" dirty="0" err="1"/>
              <a:t>Wikidata</a:t>
            </a:r>
            <a:endParaRPr lang="es-ES" dirty="0"/>
          </a:p>
          <a:p>
            <a:pPr lvl="1"/>
            <a:r>
              <a:rPr lang="es-ES_tradnl" dirty="0"/>
              <a:t>Interpretar los resultados</a:t>
            </a:r>
          </a:p>
          <a:p>
            <a:pPr lvl="1"/>
            <a:r>
              <a:rPr lang="es-ES_tradnl" dirty="0"/>
              <a:t>Reconciliación con VIAF</a:t>
            </a:r>
          </a:p>
          <a:p>
            <a:pPr lvl="1"/>
            <a:r>
              <a:rPr lang="es-ES_tradnl" dirty="0"/>
              <a:t>Obtener </a:t>
            </a:r>
            <a:r>
              <a:rPr lang="es-ES_tradnl" dirty="0" err="1"/>
              <a:t>IDs</a:t>
            </a:r>
            <a:r>
              <a:rPr lang="es-ES_tradnl" dirty="0"/>
              <a:t> y </a:t>
            </a:r>
            <a:r>
              <a:rPr lang="es-ES_tradnl" dirty="0" err="1"/>
              <a:t>URLs</a:t>
            </a:r>
            <a:endParaRPr lang="es-ES_tradnl" dirty="0"/>
          </a:p>
          <a:p>
            <a:pPr lvl="1"/>
            <a:r>
              <a:rPr lang="es-ES_tradnl" dirty="0"/>
              <a:t>VIAF con </a:t>
            </a:r>
            <a:r>
              <a:rPr lang="es-ES_tradnl" dirty="0" err="1"/>
              <a:t>Conciliator</a:t>
            </a:r>
            <a:endParaRPr lang="es-ES_tradnl" dirty="0"/>
          </a:p>
          <a:p>
            <a:pPr lvl="1"/>
            <a:r>
              <a:rPr lang="es-ES_tradnl" dirty="0"/>
              <a:t>Deshacer/Rehacer</a:t>
            </a:r>
          </a:p>
          <a:p>
            <a:pPr lvl="1"/>
            <a:r>
              <a:rPr lang="es-ES_tradnl" dirty="0"/>
              <a:t>Exportar y compartir</a:t>
            </a:r>
          </a:p>
          <a:p>
            <a:pPr lvl="1"/>
            <a:r>
              <a:rPr lang="es-ES_tradnl" dirty="0"/>
              <a:t>Histórico de cambios</a:t>
            </a:r>
            <a:endParaRPr lang="es-ES" dirty="0"/>
          </a:p>
          <a:p>
            <a:pPr lvl="1"/>
            <a:endParaRPr lang="es-ES_tradnl" dirty="0"/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7A3DB135-8648-4B6A-B965-8566319C03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" name="Imagen 8">
            <a:hlinkClick r:id="rId6" action="ppaction://hlinkfile"/>
            <a:extLst>
              <a:ext uri="{FF2B5EF4-FFF2-40B4-BE49-F238E27FC236}">
                <a16:creationId xmlns:a16="http://schemas.microsoft.com/office/drawing/2014/main" xmlns="" id="{8293D0AF-9E29-48B8-B714-36A8449846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8064" y="1448834"/>
            <a:ext cx="2919563" cy="3991180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xmlns="" id="{E43C0116-D810-4E3D-B2E1-60AC5FC6C9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04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0"/>
    </mc:Choice>
    <mc:Fallback xmlns="">
      <p:transition spd="slow" advTm="9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DC6A17A-9DBC-44DE-B751-2617B87AD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Para saber más…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698C3B77-4921-40E6-A603-F9D12D00DE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27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928BD12D-1C61-4133-9929-67ED9530A5F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Google Refine 2.0 - Introduction (1 of 3) (video version 2)</a:t>
            </a:r>
          </a:p>
          <a:p>
            <a:r>
              <a:rPr lang="es-ES" b="0" dirty="0">
                <a:hlinkClick r:id="rId6"/>
              </a:rPr>
              <a:t>https://www.youtube.com/watch?v=B70J_H_zAWM</a:t>
            </a:r>
            <a:endParaRPr lang="en-US" b="0" dirty="0"/>
          </a:p>
          <a:p>
            <a:pPr lvl="1"/>
            <a:r>
              <a:rPr lang="es-ES" dirty="0"/>
              <a:t>Publicado el 19 jul. 2011</a:t>
            </a:r>
            <a:endParaRPr lang="en-U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89E9967-B800-4E09-A0D4-D6274D4203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Vídeo de introducción</a:t>
            </a:r>
          </a:p>
        </p:txBody>
      </p:sp>
      <p:pic>
        <p:nvPicPr>
          <p:cNvPr id="7" name="Elementos multimedia en línea 6" title="Google Refine 2.0 - Introduction (1 of 3) (video version 2)">
            <a:hlinkClick r:id="" action="ppaction://media"/>
            <a:extLst>
              <a:ext uri="{FF2B5EF4-FFF2-40B4-BE49-F238E27FC236}">
                <a16:creationId xmlns:a16="http://schemas.microsoft.com/office/drawing/2014/main" xmlns="" id="{85BD13BA-0DBC-4EA3-B5B3-676FF462B28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1466400" y="2564904"/>
            <a:ext cx="6096000" cy="3429000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xmlns="" id="{CE888ED3-98DC-48CA-A079-04B58A00BFE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1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52"/>
    </mc:Choice>
    <mc:Fallback xmlns="">
      <p:transition spd="slow" advTm="40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44C809A-15A3-49C3-89EB-074158A61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Para saber más…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DF9EB252-DEB9-4194-AC12-3AE0B42DF3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28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5D6B64DD-52FC-4D50-8AD6-C8EA09786AD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" dirty="0" err="1"/>
              <a:t>Verborg</a:t>
            </a:r>
            <a:r>
              <a:rPr lang="es-ES" dirty="0"/>
              <a:t>, </a:t>
            </a:r>
            <a:r>
              <a:rPr lang="es-ES" dirty="0" err="1"/>
              <a:t>Ruben</a:t>
            </a:r>
            <a:r>
              <a:rPr lang="es-ES" dirty="0"/>
              <a:t>; De Wilde, Max</a:t>
            </a:r>
          </a:p>
          <a:p>
            <a:r>
              <a:rPr lang="es-ES" b="1" dirty="0" err="1">
                <a:solidFill>
                  <a:schemeClr val="accent1"/>
                </a:solidFill>
              </a:rPr>
              <a:t>Using</a:t>
            </a:r>
            <a:r>
              <a:rPr lang="es-ES" b="1" dirty="0">
                <a:solidFill>
                  <a:schemeClr val="accent1"/>
                </a:solidFill>
              </a:rPr>
              <a:t> </a:t>
            </a:r>
            <a:r>
              <a:rPr lang="es-ES" b="1" dirty="0" err="1">
                <a:solidFill>
                  <a:schemeClr val="accent1"/>
                </a:solidFill>
              </a:rPr>
              <a:t>OpenRefine</a:t>
            </a:r>
            <a:r>
              <a:rPr lang="es-ES" b="1" dirty="0">
                <a:solidFill>
                  <a:schemeClr val="accent1"/>
                </a:solidFill>
              </a:rPr>
              <a:t> : </a:t>
            </a:r>
            <a:r>
              <a:rPr lang="es-ES" b="1" dirty="0" err="1">
                <a:solidFill>
                  <a:schemeClr val="accent1"/>
                </a:solidFill>
              </a:rPr>
              <a:t>the</a:t>
            </a:r>
            <a:r>
              <a:rPr lang="es-ES" b="1" dirty="0">
                <a:solidFill>
                  <a:schemeClr val="accent1"/>
                </a:solidFill>
              </a:rPr>
              <a:t> </a:t>
            </a:r>
            <a:r>
              <a:rPr lang="es-ES" b="1" dirty="0" err="1">
                <a:solidFill>
                  <a:schemeClr val="accent1"/>
                </a:solidFill>
              </a:rPr>
              <a:t>essential</a:t>
            </a:r>
            <a:r>
              <a:rPr lang="es-ES" b="1" dirty="0">
                <a:solidFill>
                  <a:schemeClr val="accent1"/>
                </a:solidFill>
              </a:rPr>
              <a:t> </a:t>
            </a:r>
            <a:r>
              <a:rPr lang="es-ES" b="1" dirty="0" err="1">
                <a:solidFill>
                  <a:schemeClr val="accent1"/>
                </a:solidFill>
              </a:rPr>
              <a:t>OpenRefine</a:t>
            </a:r>
            <a:r>
              <a:rPr lang="es-ES" b="1" dirty="0">
                <a:solidFill>
                  <a:schemeClr val="accent1"/>
                </a:solidFill>
              </a:rPr>
              <a:t> guide</a:t>
            </a:r>
          </a:p>
          <a:p>
            <a:r>
              <a:rPr lang="es-ES" b="1" dirty="0" err="1">
                <a:solidFill>
                  <a:schemeClr val="accent1"/>
                </a:solidFill>
              </a:rPr>
              <a:t>that</a:t>
            </a:r>
            <a:r>
              <a:rPr lang="es-ES" b="1" dirty="0">
                <a:solidFill>
                  <a:schemeClr val="accent1"/>
                </a:solidFill>
              </a:rPr>
              <a:t> </a:t>
            </a:r>
            <a:r>
              <a:rPr lang="es-ES" b="1" dirty="0" err="1">
                <a:solidFill>
                  <a:schemeClr val="accent1"/>
                </a:solidFill>
              </a:rPr>
              <a:t>takes</a:t>
            </a:r>
            <a:r>
              <a:rPr lang="es-ES" b="1" dirty="0">
                <a:solidFill>
                  <a:schemeClr val="accent1"/>
                </a:solidFill>
              </a:rPr>
              <a:t> </a:t>
            </a:r>
            <a:r>
              <a:rPr lang="es-ES" b="1" dirty="0" err="1">
                <a:solidFill>
                  <a:schemeClr val="accent1"/>
                </a:solidFill>
              </a:rPr>
              <a:t>you</a:t>
            </a:r>
            <a:r>
              <a:rPr lang="es-ES" b="1" dirty="0">
                <a:solidFill>
                  <a:schemeClr val="accent1"/>
                </a:solidFill>
              </a:rPr>
              <a:t> </a:t>
            </a:r>
            <a:r>
              <a:rPr lang="es-ES" b="1" dirty="0" err="1">
                <a:solidFill>
                  <a:schemeClr val="accent1"/>
                </a:solidFill>
              </a:rPr>
              <a:t>from</a:t>
            </a:r>
            <a:r>
              <a:rPr lang="es-ES" b="1" dirty="0">
                <a:solidFill>
                  <a:schemeClr val="accent1"/>
                </a:solidFill>
              </a:rPr>
              <a:t> data </a:t>
            </a:r>
            <a:r>
              <a:rPr lang="es-ES" b="1" dirty="0" err="1">
                <a:solidFill>
                  <a:schemeClr val="accent1"/>
                </a:solidFill>
              </a:rPr>
              <a:t>analysis</a:t>
            </a:r>
            <a:r>
              <a:rPr lang="es-ES" b="1" dirty="0">
                <a:solidFill>
                  <a:schemeClr val="accent1"/>
                </a:solidFill>
              </a:rPr>
              <a:t> and error </a:t>
            </a:r>
            <a:r>
              <a:rPr lang="es-ES" b="1" dirty="0" err="1">
                <a:solidFill>
                  <a:schemeClr val="accent1"/>
                </a:solidFill>
              </a:rPr>
              <a:t>fixing</a:t>
            </a:r>
            <a:r>
              <a:rPr lang="es-ES" b="1" dirty="0">
                <a:solidFill>
                  <a:schemeClr val="accent1"/>
                </a:solidFill>
              </a:rPr>
              <a:t> to</a:t>
            </a:r>
          </a:p>
          <a:p>
            <a:r>
              <a:rPr lang="es-ES" b="1" dirty="0" err="1">
                <a:solidFill>
                  <a:schemeClr val="accent1"/>
                </a:solidFill>
              </a:rPr>
              <a:t>linking</a:t>
            </a:r>
            <a:r>
              <a:rPr lang="es-ES" b="1" dirty="0">
                <a:solidFill>
                  <a:schemeClr val="accent1"/>
                </a:solidFill>
              </a:rPr>
              <a:t> </a:t>
            </a:r>
            <a:r>
              <a:rPr lang="es-ES" b="1" dirty="0" err="1">
                <a:solidFill>
                  <a:schemeClr val="accent1"/>
                </a:solidFill>
              </a:rPr>
              <a:t>your</a:t>
            </a:r>
            <a:r>
              <a:rPr lang="es-ES" b="1" dirty="0">
                <a:solidFill>
                  <a:schemeClr val="accent1"/>
                </a:solidFill>
              </a:rPr>
              <a:t> </a:t>
            </a:r>
            <a:r>
              <a:rPr lang="es-ES" b="1" dirty="0" err="1">
                <a:solidFill>
                  <a:schemeClr val="accent1"/>
                </a:solidFill>
              </a:rPr>
              <a:t>dataset</a:t>
            </a:r>
            <a:r>
              <a:rPr lang="es-ES" b="1" dirty="0">
                <a:solidFill>
                  <a:schemeClr val="accent1"/>
                </a:solidFill>
              </a:rPr>
              <a:t> to </a:t>
            </a:r>
            <a:r>
              <a:rPr lang="es-ES" b="1" dirty="0" err="1">
                <a:solidFill>
                  <a:schemeClr val="accent1"/>
                </a:solidFill>
              </a:rPr>
              <a:t>the</a:t>
            </a:r>
            <a:r>
              <a:rPr lang="es-ES" b="1" dirty="0">
                <a:solidFill>
                  <a:schemeClr val="accent1"/>
                </a:solidFill>
              </a:rPr>
              <a:t> web</a:t>
            </a:r>
            <a:r>
              <a:rPr lang="es-ES" b="1" dirty="0"/>
              <a:t>.</a:t>
            </a:r>
          </a:p>
          <a:p>
            <a:r>
              <a:rPr lang="es-ES" dirty="0"/>
              <a:t>Birmingham : </a:t>
            </a:r>
            <a:r>
              <a:rPr lang="es-ES" dirty="0" err="1"/>
              <a:t>Packt</a:t>
            </a:r>
            <a:r>
              <a:rPr lang="es-ES" dirty="0"/>
              <a:t> Publishing, 2013</a:t>
            </a:r>
          </a:p>
          <a:p>
            <a:r>
              <a:rPr lang="es-ES" dirty="0"/>
              <a:t>ISBN:  978-1-78328-908-0</a:t>
            </a:r>
          </a:p>
          <a:p>
            <a:endParaRPr lang="es-ES" dirty="0"/>
          </a:p>
          <a:p>
            <a:r>
              <a:rPr lang="es-ES" dirty="0"/>
              <a:t>Who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book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writtten</a:t>
            </a:r>
            <a:r>
              <a:rPr lang="es-ES" dirty="0"/>
              <a:t> </a:t>
            </a:r>
            <a:r>
              <a:rPr lang="es-ES" dirty="0" err="1"/>
              <a:t>for</a:t>
            </a:r>
            <a:endParaRPr lang="es-ES" dirty="0"/>
          </a:p>
          <a:p>
            <a:pPr lvl="1"/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book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targeted</a:t>
            </a:r>
            <a:r>
              <a:rPr lang="es-ES" dirty="0"/>
              <a:t> at </a:t>
            </a:r>
            <a:r>
              <a:rPr lang="es-ES" dirty="0" err="1"/>
              <a:t>anyone</a:t>
            </a:r>
            <a:r>
              <a:rPr lang="es-ES" dirty="0"/>
              <a:t> </a:t>
            </a:r>
            <a:r>
              <a:rPr lang="es-ES" dirty="0" err="1"/>
              <a:t>who</a:t>
            </a:r>
            <a:r>
              <a:rPr lang="es-ES" dirty="0"/>
              <a:t> </a:t>
            </a:r>
            <a:r>
              <a:rPr lang="es-ES" dirty="0" err="1"/>
              <a:t>works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or</a:t>
            </a:r>
            <a:r>
              <a:rPr lang="es-ES" dirty="0"/>
              <a:t> </a:t>
            </a:r>
            <a:r>
              <a:rPr lang="es-ES" dirty="0" err="1"/>
              <a:t>handles</a:t>
            </a:r>
            <a:r>
              <a:rPr lang="es-ES" dirty="0"/>
              <a:t> a </a:t>
            </a:r>
            <a:r>
              <a:rPr lang="es-ES" dirty="0" err="1"/>
              <a:t>large</a:t>
            </a:r>
            <a:r>
              <a:rPr lang="es-ES" dirty="0"/>
              <a:t> </a:t>
            </a:r>
            <a:r>
              <a:rPr lang="es-ES" dirty="0" err="1"/>
              <a:t>amount</a:t>
            </a:r>
            <a:r>
              <a:rPr lang="es-ES" dirty="0"/>
              <a:t> of data. No prior </a:t>
            </a:r>
            <a:r>
              <a:rPr lang="es-ES" dirty="0" err="1"/>
              <a:t>knowledge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OpenRefine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required</a:t>
            </a:r>
            <a:r>
              <a:rPr lang="es-ES" dirty="0"/>
              <a:t>, as </a:t>
            </a:r>
            <a:r>
              <a:rPr lang="es-ES" dirty="0" err="1"/>
              <a:t>we</a:t>
            </a:r>
            <a:r>
              <a:rPr lang="es-ES" dirty="0"/>
              <a:t> </a:t>
            </a:r>
            <a:r>
              <a:rPr lang="es-ES" dirty="0" err="1"/>
              <a:t>start</a:t>
            </a:r>
            <a:r>
              <a:rPr lang="es-ES" dirty="0"/>
              <a:t> </a:t>
            </a:r>
            <a:r>
              <a:rPr lang="es-ES" dirty="0" err="1"/>
              <a:t>from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very</a:t>
            </a:r>
            <a:r>
              <a:rPr lang="es-ES" dirty="0"/>
              <a:t> </a:t>
            </a:r>
            <a:r>
              <a:rPr lang="es-ES" dirty="0" err="1"/>
              <a:t>beginning</a:t>
            </a:r>
            <a:r>
              <a:rPr lang="es-ES" dirty="0"/>
              <a:t> and </a:t>
            </a:r>
            <a:r>
              <a:rPr lang="es-ES" dirty="0" err="1"/>
              <a:t>gradually</a:t>
            </a:r>
            <a:r>
              <a:rPr lang="es-ES" dirty="0"/>
              <a:t> </a:t>
            </a:r>
            <a:r>
              <a:rPr lang="es-ES" dirty="0" err="1"/>
              <a:t>reveal</a:t>
            </a:r>
            <a:r>
              <a:rPr lang="es-ES" dirty="0"/>
              <a:t> more </a:t>
            </a:r>
            <a:r>
              <a:rPr lang="es-ES" dirty="0" err="1"/>
              <a:t>advanced</a:t>
            </a:r>
            <a:r>
              <a:rPr lang="es-ES" dirty="0"/>
              <a:t> </a:t>
            </a:r>
            <a:r>
              <a:rPr lang="es-ES" dirty="0" err="1"/>
              <a:t>features</a:t>
            </a:r>
            <a:r>
              <a:rPr lang="es-ES" dirty="0"/>
              <a:t>. </a:t>
            </a:r>
            <a:r>
              <a:rPr lang="es-ES" dirty="0" err="1"/>
              <a:t>You</a:t>
            </a:r>
            <a:r>
              <a:rPr lang="es-ES" dirty="0"/>
              <a:t> </a:t>
            </a:r>
            <a:r>
              <a:rPr lang="es-ES" dirty="0" err="1"/>
              <a:t>don’t</a:t>
            </a:r>
            <a:r>
              <a:rPr lang="es-ES" dirty="0"/>
              <a:t> </a:t>
            </a:r>
            <a:r>
              <a:rPr lang="es-ES" dirty="0" err="1"/>
              <a:t>even</a:t>
            </a:r>
            <a:r>
              <a:rPr lang="es-ES" dirty="0"/>
              <a:t> </a:t>
            </a:r>
            <a:r>
              <a:rPr lang="es-ES" dirty="0" err="1"/>
              <a:t>need</a:t>
            </a:r>
            <a:r>
              <a:rPr lang="es-ES" dirty="0"/>
              <a:t> </a:t>
            </a:r>
            <a:r>
              <a:rPr lang="es-ES" dirty="0" err="1"/>
              <a:t>your</a:t>
            </a:r>
            <a:r>
              <a:rPr lang="es-ES" dirty="0"/>
              <a:t> </a:t>
            </a:r>
            <a:r>
              <a:rPr lang="es-ES" dirty="0" err="1"/>
              <a:t>own</a:t>
            </a:r>
            <a:r>
              <a:rPr lang="es-ES" dirty="0"/>
              <a:t> </a:t>
            </a:r>
            <a:r>
              <a:rPr lang="es-ES" dirty="0" err="1"/>
              <a:t>dataset</a:t>
            </a:r>
            <a:r>
              <a:rPr lang="es-ES" dirty="0"/>
              <a:t>, as </a:t>
            </a:r>
            <a:r>
              <a:rPr lang="es-ES" dirty="0" err="1"/>
              <a:t>we</a:t>
            </a:r>
            <a:r>
              <a:rPr lang="es-ES" dirty="0"/>
              <a:t> </a:t>
            </a:r>
            <a:r>
              <a:rPr lang="es-ES" dirty="0" err="1"/>
              <a:t>provied</a:t>
            </a:r>
            <a:r>
              <a:rPr lang="es-ES" dirty="0"/>
              <a:t> </a:t>
            </a:r>
            <a:r>
              <a:rPr lang="es-ES" dirty="0" err="1"/>
              <a:t>example</a:t>
            </a:r>
            <a:r>
              <a:rPr lang="es-ES" dirty="0"/>
              <a:t> data to try </a:t>
            </a:r>
            <a:r>
              <a:rPr lang="es-ES" dirty="0" err="1"/>
              <a:t>out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book’s</a:t>
            </a:r>
            <a:r>
              <a:rPr lang="es-ES" dirty="0"/>
              <a:t> récipes.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1CEA330-8E17-44D9-B536-34EB82792D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dirty="0"/>
              <a:t>El libro de </a:t>
            </a:r>
            <a:r>
              <a:rPr lang="es-ES_tradnl" dirty="0" err="1"/>
              <a:t>OpenRefine</a:t>
            </a:r>
            <a:endParaRPr lang="es-ES" dirty="0"/>
          </a:p>
        </p:txBody>
      </p:sp>
      <p:pic>
        <p:nvPicPr>
          <p:cNvPr id="7" name="Picture 2" descr="Using OpenRefine Book Cover">
            <a:hlinkClick r:id="rId5"/>
            <a:extLst>
              <a:ext uri="{FF2B5EF4-FFF2-40B4-BE49-F238E27FC236}">
                <a16:creationId xmlns:a16="http://schemas.microsoft.com/office/drawing/2014/main" xmlns="" id="{4E37FB1F-AC4E-4A13-B368-A7D04897E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026" y="1466504"/>
            <a:ext cx="2013585" cy="252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DBC6AD6E-E35C-4561-8375-7CB9A584D6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53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2"/>
    </mc:Choice>
    <mc:Fallback xmlns="">
      <p:transition spd="slow" advTm="12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7D2C81E-F4DE-445A-87DA-6BF4A2B2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Para saber más…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0577463E-8E13-412F-B1D6-8A2D0BA3F4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29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6B04E8A3-FBD5-4F20-A126-191EC25652E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" dirty="0"/>
              <a:t>Limpieza y enriquecimiento de datos con Open Refine</a:t>
            </a:r>
          </a:p>
          <a:p>
            <a:r>
              <a:rPr lang="es-ES" b="0" dirty="0">
                <a:hlinkClick r:id="rId5"/>
              </a:rPr>
              <a:t>https://www.sedic.es/limpieza-y-enriquecimiento-de-datos-con-open-refine/</a:t>
            </a:r>
            <a:endParaRPr lang="es-ES" b="0" dirty="0"/>
          </a:p>
          <a:p>
            <a:pPr lvl="1"/>
            <a:r>
              <a:rPr lang="es-ES" dirty="0"/>
              <a:t>Última edición abril 2019</a:t>
            </a:r>
          </a:p>
          <a:p>
            <a:pPr lvl="1"/>
            <a:r>
              <a:rPr lang="es-ES" dirty="0"/>
              <a:t>Luis Martínez Uribe (</a:t>
            </a:r>
            <a:r>
              <a:rPr lang="es-ES" dirty="0" err="1"/>
              <a:t>DataLab</a:t>
            </a:r>
            <a:r>
              <a:rPr lang="es-ES" dirty="0"/>
              <a:t>, Biblioteca de la Fundación Juan </a:t>
            </a:r>
            <a:r>
              <a:rPr lang="es-ES" dirty="0" err="1"/>
              <a:t>March</a:t>
            </a:r>
            <a:r>
              <a:rPr lang="es-ES" dirty="0"/>
              <a:t>)</a:t>
            </a:r>
          </a:p>
          <a:p>
            <a:pPr lvl="1"/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3125216-E48F-48B6-8E15-C4FA5F5A1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Curso SEDIC</a:t>
            </a:r>
          </a:p>
        </p:txBody>
      </p:sp>
      <p:pic>
        <p:nvPicPr>
          <p:cNvPr id="8" name="Imagen 7">
            <a:hlinkClick r:id="rId5"/>
            <a:extLst>
              <a:ext uri="{FF2B5EF4-FFF2-40B4-BE49-F238E27FC236}">
                <a16:creationId xmlns:a16="http://schemas.microsoft.com/office/drawing/2014/main" xmlns="" id="{8A381DCA-ED92-47EB-8A9C-CB6B728189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8326" y="3140968"/>
            <a:ext cx="3160395" cy="252364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DFB19D7B-E959-4DBC-B7B7-522170B82F7C}"/>
              </a:ext>
            </a:extLst>
          </p:cNvPr>
          <p:cNvSpPr txBox="1"/>
          <p:nvPr/>
        </p:nvSpPr>
        <p:spPr>
          <a:xfrm>
            <a:off x="200977" y="2820992"/>
            <a:ext cx="534952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endParaRPr lang="es-ES" b="1" dirty="0"/>
          </a:p>
          <a:p>
            <a:pPr fontAlgn="base"/>
            <a:r>
              <a:rPr lang="es-ES" b="1" dirty="0"/>
              <a:t>PRESENTACIÓN</a:t>
            </a:r>
          </a:p>
          <a:p>
            <a:pPr lvl="1" fontAlgn="base"/>
            <a:r>
              <a:rPr lang="es-ES" dirty="0">
                <a:solidFill>
                  <a:schemeClr val="accent1"/>
                </a:solidFill>
              </a:rPr>
              <a:t>El curso tratará el uso de la herramienta Open Refine a distintos niveles y comenzando con su instalación y configuración. Se abordará la carga de datos en distintos formatos, la ordenación y filtrado, el análisis exploratorio, los diversos facetados disponibles, la normalización y desambiguación automática de autoridades, las transformaciones masivas, así como el cruce de datos con fuentes externas.</a:t>
            </a:r>
          </a:p>
          <a:p>
            <a:endParaRPr lang="es-ES" dirty="0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xmlns="" id="{7F995BEA-26BE-4C98-85CF-A005E331C8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4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9"/>
    </mc:Choice>
    <mc:Fallback xmlns="">
      <p:transition spd="slow" advTm="16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5B90B1F-1891-4689-A48D-5E84CC2D6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introducción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2478D12D-302C-4765-BA8A-37AA421EA1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3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E293DE6-8008-41C0-BAC8-C04156C288A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26799" y="1412777"/>
            <a:ext cx="6289417" cy="4824536"/>
          </a:xfrm>
        </p:spPr>
        <p:txBody>
          <a:bodyPr/>
          <a:lstStyle/>
          <a:p>
            <a:r>
              <a:rPr lang="es-ES_tradnl" dirty="0"/>
              <a:t>LA CALIDAD DE LOS DATOS EN LA DIANA</a:t>
            </a:r>
            <a:endParaRPr lang="es-ES" dirty="0"/>
          </a:p>
          <a:p>
            <a:r>
              <a:rPr lang="es-ES" dirty="0"/>
              <a:t>“Incluso el más ferviente crítico de los datos enlazados debe admitir al menos un resultado positivo: </a:t>
            </a:r>
            <a:r>
              <a:rPr lang="es-ES" b="1" dirty="0"/>
              <a:t>los datos enlazados han puesto </a:t>
            </a:r>
            <a:r>
              <a:rPr lang="es-ES" dirty="0"/>
              <a:t>en la </a:t>
            </a:r>
            <a:r>
              <a:rPr lang="es-ES" dirty="0">
                <a:solidFill>
                  <a:schemeClr val="accent1"/>
                </a:solidFill>
              </a:rPr>
              <a:t>diana</a:t>
            </a:r>
            <a:r>
              <a:rPr lang="es-ES" b="1" dirty="0">
                <a:solidFill>
                  <a:schemeClr val="accent1"/>
                </a:solidFill>
              </a:rPr>
              <a:t> en la calidad de los metadatos</a:t>
            </a:r>
            <a:r>
              <a:rPr lang="es-ES" dirty="0"/>
              <a:t>, otorgando por fin a este tema la </a:t>
            </a:r>
            <a:r>
              <a:rPr lang="es-ES" dirty="0">
                <a:solidFill>
                  <a:schemeClr val="accent1"/>
                </a:solidFill>
              </a:rPr>
              <a:t>atención que merece</a:t>
            </a:r>
            <a:r>
              <a:rPr lang="es-ES" dirty="0"/>
              <a:t>.</a:t>
            </a:r>
          </a:p>
          <a:p>
            <a:r>
              <a:rPr lang="es-ES" dirty="0"/>
              <a:t>Si recuerdas una sola cosa de este capítulo esta debe ser: </a:t>
            </a:r>
            <a:r>
              <a:rPr lang="es-ES" b="1" dirty="0">
                <a:solidFill>
                  <a:schemeClr val="accent1"/>
                </a:solidFill>
              </a:rPr>
              <a:t>todos los metadatos están </a:t>
            </a:r>
            <a:r>
              <a:rPr lang="es-ES" b="0" dirty="0">
                <a:solidFill>
                  <a:schemeClr val="accent1"/>
                </a:solidFill>
              </a:rPr>
              <a:t>‘</a:t>
            </a:r>
            <a:r>
              <a:rPr lang="es-ES" b="1" dirty="0">
                <a:solidFill>
                  <a:schemeClr val="accent1"/>
                </a:solidFill>
              </a:rPr>
              <a:t>sucios</a:t>
            </a:r>
            <a:r>
              <a:rPr lang="es-ES" b="0" dirty="0">
                <a:solidFill>
                  <a:schemeClr val="accent1"/>
                </a:solidFill>
              </a:rPr>
              <a:t>’</a:t>
            </a:r>
            <a:r>
              <a:rPr lang="es-ES" b="1" dirty="0">
                <a:solidFill>
                  <a:schemeClr val="accent1"/>
                </a:solidFill>
              </a:rPr>
              <a:t>, pero puedes hacer algo al respecto</a:t>
            </a:r>
            <a:r>
              <a:rPr lang="es-ES" dirty="0"/>
              <a:t>”. (p.71)</a:t>
            </a:r>
          </a:p>
          <a:p>
            <a:endParaRPr lang="es-ES" dirty="0"/>
          </a:p>
          <a:p>
            <a:r>
              <a:rPr lang="es-ES" dirty="0"/>
              <a:t>IMPORTANCIA DE LA LIMPIEZA DE DATOS</a:t>
            </a:r>
          </a:p>
          <a:p>
            <a:r>
              <a:rPr lang="es-ES_tradnl" dirty="0"/>
              <a:t>Los datos </a:t>
            </a:r>
            <a:r>
              <a:rPr lang="es-ES_tradnl" dirty="0">
                <a:solidFill>
                  <a:schemeClr val="accent1"/>
                </a:solidFill>
              </a:rPr>
              <a:t>no necesitan ser </a:t>
            </a:r>
            <a:r>
              <a:rPr lang="es-ES_tradnl" b="1" dirty="0">
                <a:solidFill>
                  <a:schemeClr val="accent1"/>
                </a:solidFill>
              </a:rPr>
              <a:t>perfectos</a:t>
            </a:r>
            <a:r>
              <a:rPr lang="es-ES_tradnl" dirty="0"/>
              <a:t>, nunca los son,</a:t>
            </a:r>
          </a:p>
          <a:p>
            <a:r>
              <a:rPr lang="es-ES_tradnl" dirty="0"/>
              <a:t>pero deben tender a la mayor </a:t>
            </a:r>
            <a:r>
              <a:rPr lang="es-ES_tradnl" b="1" dirty="0">
                <a:solidFill>
                  <a:schemeClr val="accent1"/>
                </a:solidFill>
              </a:rPr>
              <a:t>precisión</a:t>
            </a:r>
            <a:r>
              <a:rPr lang="es-ES_tradnl" dirty="0"/>
              <a:t> posible,</a:t>
            </a:r>
          </a:p>
          <a:p>
            <a:r>
              <a:rPr lang="es-ES_tradnl" dirty="0"/>
              <a:t>para que puedan convertirse en </a:t>
            </a:r>
            <a:r>
              <a:rPr lang="es-ES_tradnl" b="1" dirty="0">
                <a:solidFill>
                  <a:schemeClr val="accent1"/>
                </a:solidFill>
              </a:rPr>
              <a:t>información</a:t>
            </a:r>
            <a:r>
              <a:rPr lang="es-ES_tradnl" dirty="0"/>
              <a:t>.</a:t>
            </a:r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E8D3312-78A0-4232-8F92-15074E74CF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8" name="Picture 4" descr="Linked Data for Libraries, Archives and Museums">
            <a:hlinkClick r:id="rId6"/>
            <a:extLst>
              <a:ext uri="{FF2B5EF4-FFF2-40B4-BE49-F238E27FC236}">
                <a16:creationId xmlns:a16="http://schemas.microsoft.com/office/drawing/2014/main" xmlns="" id="{8ED26CFF-A816-4841-8A48-D0B80BB22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400555"/>
            <a:ext cx="1686445" cy="253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upload.wikimedia.org/wikipedia/commons/thumb/0/06/DIKW_Pyramid.svg/1024px-DIKW_Pyramid.svg.png">
            <a:hlinkClick r:id="rId8"/>
            <a:extLst>
              <a:ext uri="{FF2B5EF4-FFF2-40B4-BE49-F238E27FC236}">
                <a16:creationId xmlns:a16="http://schemas.microsoft.com/office/drawing/2014/main" xmlns="" id="{2B64966E-A705-42FA-8A4F-FCAF18CBC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706" y="4221088"/>
            <a:ext cx="2438400" cy="190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8F1AAA59-5CE5-4388-B0CE-B616D66C7CB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5579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888"/>
    </mc:Choice>
    <mc:Fallback>
      <p:transition spd="slow" advTm="16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A933633-DA28-4626-8075-D9064EC39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Para saber mas…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F433C87D-93E1-4294-995C-3E7A7CE84B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30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0C6C6A64-0371-4142-9979-893B85526C4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26800" y="1483199"/>
            <a:ext cx="5209296" cy="4754113"/>
          </a:xfrm>
        </p:spPr>
        <p:txBody>
          <a:bodyPr/>
          <a:lstStyle/>
          <a:p>
            <a:r>
              <a:rPr lang="es-ES" dirty="0"/>
              <a:t>Library </a:t>
            </a:r>
            <a:r>
              <a:rPr lang="es-ES" dirty="0" err="1"/>
              <a:t>Carpentry</a:t>
            </a:r>
            <a:endParaRPr lang="es-ES" dirty="0"/>
          </a:p>
          <a:p>
            <a:r>
              <a:rPr lang="es-ES" b="0" dirty="0">
                <a:hlinkClick r:id="rId5"/>
              </a:rPr>
              <a:t>https://librarycarpentry.org/</a:t>
            </a:r>
            <a:endParaRPr lang="es-ES" b="0" dirty="0"/>
          </a:p>
          <a:p>
            <a:pPr lvl="1"/>
            <a:r>
              <a:rPr lang="en-US" dirty="0"/>
              <a:t>Software and data skills for people working in library- and information-related roles</a:t>
            </a:r>
          </a:p>
          <a:p>
            <a:r>
              <a:rPr lang="es-ES" dirty="0"/>
              <a:t>Library </a:t>
            </a:r>
            <a:r>
              <a:rPr lang="es-ES" dirty="0" err="1"/>
              <a:t>Carpentry</a:t>
            </a:r>
            <a:r>
              <a:rPr lang="es-ES" dirty="0"/>
              <a:t> </a:t>
            </a:r>
            <a:r>
              <a:rPr lang="es-ES" dirty="0" err="1"/>
              <a:t>Lessons</a:t>
            </a:r>
            <a:endParaRPr lang="es-ES" dirty="0"/>
          </a:p>
          <a:p>
            <a:pPr lvl="1"/>
            <a:r>
              <a:rPr lang="es-ES" dirty="0" err="1"/>
              <a:t>Introduction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data</a:t>
            </a:r>
          </a:p>
          <a:p>
            <a:pPr lvl="1"/>
            <a:r>
              <a:rPr lang="es-ES" dirty="0" err="1"/>
              <a:t>The</a:t>
            </a:r>
            <a:r>
              <a:rPr lang="es-ES" dirty="0"/>
              <a:t> UNIX Shell</a:t>
            </a:r>
          </a:p>
          <a:p>
            <a:pPr lvl="1"/>
            <a:r>
              <a:rPr lang="es-ES" b="1" dirty="0" err="1">
                <a:hlinkClick r:id="rId6"/>
              </a:rPr>
              <a:t>OpenRefine</a:t>
            </a:r>
            <a:endParaRPr lang="es-ES" b="1" dirty="0"/>
          </a:p>
          <a:p>
            <a:pPr lvl="1"/>
            <a:r>
              <a:rPr lang="es-ES" dirty="0" err="1"/>
              <a:t>Introduction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Git</a:t>
            </a:r>
          </a:p>
          <a:p>
            <a:pPr lvl="1"/>
            <a:r>
              <a:rPr lang="es-ES" dirty="0" err="1"/>
              <a:t>Tidy</a:t>
            </a:r>
            <a:r>
              <a:rPr lang="es-ES" dirty="0"/>
              <a:t> Data</a:t>
            </a:r>
          </a:p>
          <a:p>
            <a:pPr lvl="1"/>
            <a:r>
              <a:rPr lang="es-ES" dirty="0"/>
              <a:t>SQL</a:t>
            </a:r>
          </a:p>
          <a:p>
            <a:pPr lvl="1"/>
            <a:r>
              <a:rPr lang="es-ES" dirty="0" err="1"/>
              <a:t>Webscraping</a:t>
            </a:r>
            <a:endParaRPr lang="es-ES" dirty="0"/>
          </a:p>
          <a:p>
            <a:pPr lvl="1"/>
            <a:r>
              <a:rPr lang="es-ES" dirty="0" err="1"/>
              <a:t>Introduction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Python</a:t>
            </a:r>
          </a:p>
          <a:p>
            <a:pPr lvl="1"/>
            <a:r>
              <a:rPr lang="es-ES" dirty="0" err="1"/>
              <a:t>Introduction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Data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Archivists</a:t>
            </a:r>
            <a:endParaRPr lang="es-ES" dirty="0"/>
          </a:p>
          <a:p>
            <a:pPr lvl="1"/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D89BE1A9-999A-4DE0-A06D-2CA1452119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53200" y="658800"/>
            <a:ext cx="2894400" cy="338400"/>
          </a:xfrm>
        </p:spPr>
        <p:txBody>
          <a:bodyPr/>
          <a:lstStyle/>
          <a:p>
            <a:r>
              <a:rPr lang="es-ES" dirty="0"/>
              <a:t>Dirección destacada</a:t>
            </a:r>
          </a:p>
        </p:txBody>
      </p:sp>
      <p:pic>
        <p:nvPicPr>
          <p:cNvPr id="7" name="Imagen 6">
            <a:hlinkClick r:id="rId6"/>
            <a:extLst>
              <a:ext uri="{FF2B5EF4-FFF2-40B4-BE49-F238E27FC236}">
                <a16:creationId xmlns:a16="http://schemas.microsoft.com/office/drawing/2014/main" xmlns="" id="{672F0A20-5C44-471B-AE78-09E3F5E7D4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1352" y="1627425"/>
            <a:ext cx="3166110" cy="1657350"/>
          </a:xfrm>
          <a:prstGeom prst="rect">
            <a:avLst/>
          </a:prstGeom>
        </p:spPr>
      </p:pic>
      <p:pic>
        <p:nvPicPr>
          <p:cNvPr id="8" name="Imagen 7">
            <a:hlinkClick r:id="rId8"/>
            <a:extLst>
              <a:ext uri="{FF2B5EF4-FFF2-40B4-BE49-F238E27FC236}">
                <a16:creationId xmlns:a16="http://schemas.microsoft.com/office/drawing/2014/main" xmlns="" id="{9880B195-E4E7-4D4A-81F3-85461FB49E9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93460" y="3429000"/>
            <a:ext cx="5692140" cy="1994535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xmlns="" id="{17342FAA-AA6D-4AA6-A434-42A8E5770F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63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66"/>
    </mc:Choice>
    <mc:Fallback xmlns="">
      <p:transition spd="slow" advTm="164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Para saber más</a:t>
            </a:r>
            <a:endParaRPr lang="es-E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31</a:t>
            </a:fld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_tradnl" dirty="0"/>
              <a:t>OpenRefine.org</a:t>
            </a:r>
          </a:p>
          <a:p>
            <a:r>
              <a:rPr lang="es-ES" b="0" dirty="0">
                <a:hlinkClick r:id="rId5"/>
              </a:rPr>
              <a:t>http://openrefine.org/</a:t>
            </a:r>
            <a:endParaRPr lang="es-ES" b="0" dirty="0"/>
          </a:p>
          <a:p>
            <a:r>
              <a:rPr lang="es-ES" dirty="0" err="1"/>
              <a:t>OpenRefine</a:t>
            </a:r>
            <a:r>
              <a:rPr lang="es-ES" dirty="0"/>
              <a:t> </a:t>
            </a:r>
            <a:r>
              <a:rPr lang="es-ES" dirty="0" err="1"/>
              <a:t>github</a:t>
            </a:r>
            <a:r>
              <a:rPr lang="es-ES" dirty="0"/>
              <a:t> </a:t>
            </a:r>
          </a:p>
          <a:p>
            <a:r>
              <a:rPr lang="es-ES" b="0" dirty="0">
                <a:hlinkClick r:id="rId6"/>
              </a:rPr>
              <a:t>https://github.com/OpenRefine</a:t>
            </a:r>
            <a:endParaRPr lang="es-ES" b="0" dirty="0"/>
          </a:p>
          <a:p>
            <a:r>
              <a:rPr lang="es-ES" dirty="0" err="1"/>
              <a:t>Tranzform</a:t>
            </a:r>
            <a:r>
              <a:rPr lang="es-ES" dirty="0"/>
              <a:t>: Open Refine </a:t>
            </a:r>
            <a:r>
              <a:rPr lang="es-ES" dirty="0" err="1"/>
              <a:t>Foundation</a:t>
            </a:r>
            <a:endParaRPr lang="es-ES" dirty="0"/>
          </a:p>
          <a:p>
            <a:r>
              <a:rPr lang="es-ES" b="0" dirty="0">
                <a:hlinkClick r:id="rId7"/>
              </a:rPr>
              <a:t>https://courses.tranzf.org/course/view.php?id=18</a:t>
            </a:r>
            <a:endParaRPr lang="es-ES" b="0" dirty="0"/>
          </a:p>
          <a:p>
            <a:r>
              <a:rPr lang="es-ES" dirty="0"/>
              <a:t>Open Refine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Librarians</a:t>
            </a:r>
            <a:endParaRPr lang="es-ES" dirty="0"/>
          </a:p>
          <a:p>
            <a:r>
              <a:rPr lang="es-ES" b="0" dirty="0">
                <a:hlinkClick r:id="rId8"/>
              </a:rPr>
              <a:t>http://liwong.blogspot.com/</a:t>
            </a:r>
            <a:r>
              <a:rPr lang="es-ES" b="0" dirty="0"/>
              <a:t> </a:t>
            </a:r>
          </a:p>
          <a:p>
            <a:r>
              <a:rPr lang="es-ES" dirty="0" err="1"/>
              <a:t>OpenRefine</a:t>
            </a:r>
            <a:endParaRPr lang="es-ES" dirty="0"/>
          </a:p>
          <a:p>
            <a:r>
              <a:rPr lang="es-ES" b="0" dirty="0">
                <a:hlinkClick r:id="rId9"/>
              </a:rPr>
              <a:t>https://guides.library.illinois.edu/openrefine/about</a:t>
            </a:r>
            <a:endParaRPr lang="es-ES" b="0" dirty="0"/>
          </a:p>
          <a:p>
            <a:r>
              <a:rPr lang="es-ES" dirty="0" err="1"/>
              <a:t>OpenRefine</a:t>
            </a:r>
            <a:r>
              <a:rPr lang="es-ES" dirty="0"/>
              <a:t> </a:t>
            </a:r>
            <a:r>
              <a:rPr lang="es-ES" dirty="0" err="1"/>
              <a:t>Recipes</a:t>
            </a:r>
            <a:endParaRPr lang="es-ES" dirty="0"/>
          </a:p>
          <a:p>
            <a:r>
              <a:rPr lang="es-ES" b="0" dirty="0">
                <a:hlinkClick r:id="rId10"/>
              </a:rPr>
              <a:t>https://github.com/OpenRefine/OpenRefine/wiki/Recipes</a:t>
            </a:r>
            <a:endParaRPr lang="es-ES" b="0" dirty="0"/>
          </a:p>
          <a:p>
            <a:r>
              <a:rPr lang="es-ES_tradnl" dirty="0" err="1"/>
              <a:t>OpenRefine-External</a:t>
            </a:r>
            <a:r>
              <a:rPr lang="es-ES_tradnl" dirty="0"/>
              <a:t> </a:t>
            </a:r>
            <a:r>
              <a:rPr lang="es-ES_tradnl" dirty="0" err="1"/>
              <a:t>Resource</a:t>
            </a:r>
            <a:endParaRPr lang="es-ES_tradnl" dirty="0"/>
          </a:p>
          <a:p>
            <a:r>
              <a:rPr lang="es-ES" b="0" dirty="0">
                <a:hlinkClick r:id="rId11"/>
              </a:rPr>
              <a:t>https://github.com/OpenRefine/OpenRefine/wiki/External-Resources</a:t>
            </a:r>
            <a:r>
              <a:rPr lang="es-ES" b="0" dirty="0"/>
              <a:t> </a:t>
            </a:r>
          </a:p>
          <a:p>
            <a:endParaRPr lang="es-ES" b="0" dirty="0"/>
          </a:p>
          <a:p>
            <a:endParaRPr lang="es-ES_tradnl" dirty="0"/>
          </a:p>
          <a:p>
            <a:endParaRPr lang="es-ES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Direcciones útiles</a:t>
            </a:r>
          </a:p>
        </p:txBody>
      </p:sp>
      <p:pic>
        <p:nvPicPr>
          <p:cNvPr id="9" name="Imagen 8">
            <a:hlinkClick r:id="rId8"/>
            <a:extLst>
              <a:ext uri="{FF2B5EF4-FFF2-40B4-BE49-F238E27FC236}">
                <a16:creationId xmlns:a16="http://schemas.microsoft.com/office/drawing/2014/main" xmlns="" id="{9E5E75EC-646A-4A1E-8D9A-13E9C30421C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26960" y="1557365"/>
            <a:ext cx="4358640" cy="720090"/>
          </a:xfrm>
          <a:prstGeom prst="rect">
            <a:avLst/>
          </a:prstGeom>
        </p:spPr>
      </p:pic>
      <p:pic>
        <p:nvPicPr>
          <p:cNvPr id="10" name="Imagen 9">
            <a:hlinkClick r:id="rId13"/>
            <a:extLst>
              <a:ext uri="{FF2B5EF4-FFF2-40B4-BE49-F238E27FC236}">
                <a16:creationId xmlns:a16="http://schemas.microsoft.com/office/drawing/2014/main" xmlns="" id="{B4779C62-DDC6-47DA-81A0-D663FDFD6A5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53767" y="2410160"/>
            <a:ext cx="3231833" cy="115300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02437" y="3670132"/>
            <a:ext cx="2595925" cy="2019582"/>
          </a:xfrm>
          <a:prstGeom prst="rect">
            <a:avLst/>
          </a:prstGeom>
        </p:spPr>
      </p:pic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xmlns="" id="{EA3C8E0A-C865-42E3-91BA-C0A1ADA3F6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64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5"/>
    </mc:Choice>
    <mc:Fallback xmlns="">
      <p:transition spd="slow" advTm="1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0"/>
          </p:nvPr>
        </p:nvSpPr>
        <p:spPr>
          <a:xfrm>
            <a:off x="450000" y="2286000"/>
            <a:ext cx="6552000" cy="523220"/>
          </a:xfrm>
        </p:spPr>
        <p:txBody>
          <a:bodyPr/>
          <a:lstStyle/>
          <a:p>
            <a:r>
              <a:rPr lang="es-ES" dirty="0"/>
              <a:t>GRACIAS POR SU ATENCIÓN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xmlns="" id="{8A6B83E2-78C5-4172-8D2C-2DBB95E585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64"/>
    </mc:Choice>
    <mc:Fallback xmlns="">
      <p:transition spd="slow" advTm="4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0" y="365845"/>
            <a:ext cx="9144000" cy="6072188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7257326" y="5614445"/>
            <a:ext cx="188667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900" dirty="0">
                <a:latin typeface="BdE Neue Helvetica 55 Roman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Fotografías: </a:t>
            </a:r>
            <a:r>
              <a:rPr lang="es-ES" sz="1050" dirty="0">
                <a:latin typeface="BdE Neue Helvetica 55 Roman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Rubén P. </a:t>
            </a:r>
            <a:r>
              <a:rPr lang="es-ES" sz="1050" dirty="0" err="1">
                <a:latin typeface="BdE Neue Helvetica 55 Roman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Bescós</a:t>
            </a:r>
            <a:endParaRPr lang="es-ES" sz="1050" dirty="0">
              <a:latin typeface="BdE Neue Helvetica 55 Roman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043770" y="1725914"/>
            <a:ext cx="510023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_tradnl" sz="3450" b="1" dirty="0">
                <a:solidFill>
                  <a:srgbClr val="962320"/>
                </a:solidFill>
                <a:latin typeface="BdE Neue Helvetica 55 Roman" pitchFamily="34" charset="0"/>
              </a:rPr>
              <a:t>Os esperamos en 2020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962" y="1095896"/>
            <a:ext cx="3215136" cy="500132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xmlns="" id="{53FF2DD2-1384-420F-A62E-48C8F98F86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5314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51">
        <p15:prstTrans prst="peelOff"/>
      </p:transition>
    </mc:Choice>
    <mc:Fallback xmlns="">
      <p:transition spd="slow" advTm="20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7E69CD3-58D7-471C-AC17-430BA60B4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introducción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51FD6A80-3393-4FD0-83A0-09D7D722A7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4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BFBC1E88-03BB-4088-9403-396154DB5F1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" dirty="0"/>
              <a:t>LA LIMPIEZA, SIEMPRE LA LIMPIEZA</a:t>
            </a:r>
          </a:p>
          <a:p>
            <a:r>
              <a:rPr lang="es-ES" dirty="0"/>
              <a:t>“Afrontemos un hecho difícil: </a:t>
            </a:r>
            <a:r>
              <a:rPr lang="es-ES" dirty="0">
                <a:solidFill>
                  <a:schemeClr val="accent1"/>
                </a:solidFill>
              </a:rPr>
              <a:t>tus datos están </a:t>
            </a:r>
            <a:r>
              <a:rPr lang="es-ES" b="0" dirty="0">
                <a:solidFill>
                  <a:schemeClr val="accent1"/>
                </a:solidFill>
              </a:rPr>
              <a:t>‘</a:t>
            </a:r>
            <a:r>
              <a:rPr lang="es-ES" dirty="0">
                <a:solidFill>
                  <a:schemeClr val="accent1"/>
                </a:solidFill>
              </a:rPr>
              <a:t>sucios</a:t>
            </a:r>
            <a:r>
              <a:rPr lang="es-ES" b="0" dirty="0">
                <a:solidFill>
                  <a:schemeClr val="accent1"/>
                </a:solidFill>
              </a:rPr>
              <a:t>’</a:t>
            </a:r>
            <a:r>
              <a:rPr lang="es-ES" dirty="0">
                <a:solidFill>
                  <a:schemeClr val="accent1"/>
                </a:solidFill>
              </a:rPr>
              <a:t>. Todos los datos están </a:t>
            </a:r>
            <a:r>
              <a:rPr lang="es-ES" b="0" dirty="0">
                <a:solidFill>
                  <a:schemeClr val="accent1"/>
                </a:solidFill>
              </a:rPr>
              <a:t>‘</a:t>
            </a:r>
            <a:r>
              <a:rPr lang="es-ES" dirty="0">
                <a:solidFill>
                  <a:schemeClr val="accent1"/>
                </a:solidFill>
              </a:rPr>
              <a:t>sucios</a:t>
            </a:r>
            <a:r>
              <a:rPr lang="es-ES" b="0" dirty="0">
                <a:solidFill>
                  <a:schemeClr val="accent1"/>
                </a:solidFill>
              </a:rPr>
              <a:t>’</a:t>
            </a:r>
            <a:r>
              <a:rPr lang="es-ES" dirty="0"/>
              <a:t>. Los errores siempre se deslizan en los grandes conjuntos de datos sin importar cuanto cuidado hayas puesto en crearlos.” </a:t>
            </a:r>
          </a:p>
          <a:p>
            <a:r>
              <a:rPr lang="es-ES" b="0" dirty="0"/>
              <a:t>[</a:t>
            </a:r>
            <a:r>
              <a:rPr lang="es-ES_tradnl" b="0" dirty="0" err="1">
                <a:hlinkClick r:id="rId5"/>
              </a:rPr>
              <a:t>Using</a:t>
            </a:r>
            <a:r>
              <a:rPr lang="es-ES_tradnl" b="0" dirty="0">
                <a:hlinkClick r:id="rId5"/>
              </a:rPr>
              <a:t> </a:t>
            </a:r>
            <a:r>
              <a:rPr lang="es-ES_tradnl" b="0" dirty="0" err="1">
                <a:hlinkClick r:id="rId5"/>
              </a:rPr>
              <a:t>OpenRefine</a:t>
            </a:r>
            <a:r>
              <a:rPr lang="es-ES_tradnl" b="0" dirty="0"/>
              <a:t>, p. 5].</a:t>
            </a:r>
            <a:endParaRPr lang="es-ES" b="0" dirty="0"/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35FB10F9-65A4-4303-9932-663A60237E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8" name="Picture 2" descr="Messy Data? Join the Club Image">
            <a:hlinkClick r:id="rId6"/>
            <a:extLst>
              <a:ext uri="{FF2B5EF4-FFF2-40B4-BE49-F238E27FC236}">
                <a16:creationId xmlns:a16="http://schemas.microsoft.com/office/drawing/2014/main" xmlns="" id="{55B645BB-41C9-4236-A945-539974437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320" y="3212976"/>
            <a:ext cx="585216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E84B2CFB-BFC2-4F50-BAC6-4D027CCD84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75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71"/>
    </mc:Choice>
    <mc:Fallback xmlns="">
      <p:transition spd="slow" advTm="192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9BCDAC7-712A-450E-80F4-241ABB0A8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introducción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64692063-4F64-4999-B242-959542161B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5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BC79AB72-411F-4D08-B8ED-7C6F176EA09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LA LIMPIEZA DE DATOS CONSUME MUCHO TIEMPO</a:t>
            </a:r>
          </a:p>
          <a:p>
            <a:r>
              <a:rPr lang="en-US" dirty="0"/>
              <a:t>Hasta el </a:t>
            </a:r>
            <a:r>
              <a:rPr lang="en-US" b="1" dirty="0"/>
              <a:t>80%</a:t>
            </a:r>
            <a:r>
              <a:rPr lang="en-US" dirty="0"/>
              <a:t> de un </a:t>
            </a:r>
            <a:r>
              <a:rPr lang="en-US" dirty="0" err="1"/>
              <a:t>proyecto</a:t>
            </a:r>
            <a:r>
              <a:rPr lang="en-US" dirty="0"/>
              <a:t> de </a:t>
            </a:r>
            <a:r>
              <a:rPr lang="en-US" dirty="0" err="1"/>
              <a:t>datos</a:t>
            </a:r>
            <a:endParaRPr lang="en-US" dirty="0"/>
          </a:p>
          <a:p>
            <a:r>
              <a:rPr lang="en-US" b="0" dirty="0"/>
              <a:t>[John Little (2018). </a:t>
            </a:r>
            <a:r>
              <a:rPr lang="en-US" b="0" dirty="0">
                <a:hlinkClick r:id="rId6"/>
              </a:rPr>
              <a:t>Cleaning Data with </a:t>
            </a:r>
            <a:r>
              <a:rPr lang="en-US" b="0" dirty="0" err="1">
                <a:hlinkClick r:id="rId6"/>
              </a:rPr>
              <a:t>OpenRefine</a:t>
            </a:r>
            <a:r>
              <a:rPr lang="en-US" b="0" dirty="0">
                <a:hlinkClick r:id="rId6"/>
              </a:rPr>
              <a:t> </a:t>
            </a:r>
            <a:r>
              <a:rPr lang="en-US" b="0" dirty="0"/>
              <a:t>.]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ANTES Y DESPUÉS DE OPENREFINE</a:t>
            </a:r>
          </a:p>
          <a:p>
            <a:pPr lvl="1"/>
            <a:r>
              <a:rPr lang="en-US" dirty="0"/>
              <a:t>De </a:t>
            </a:r>
            <a:r>
              <a:rPr lang="en-US" b="1" dirty="0" err="1"/>
              <a:t>tediosa</a:t>
            </a:r>
            <a:r>
              <a:rPr lang="en-US" dirty="0"/>
              <a:t> y </a:t>
            </a:r>
            <a:r>
              <a:rPr lang="en-US" b="1" dirty="0" err="1"/>
              <a:t>confusa</a:t>
            </a:r>
            <a:r>
              <a:rPr lang="en-US" dirty="0"/>
              <a:t> a </a:t>
            </a:r>
            <a:r>
              <a:rPr lang="en-US" b="1" dirty="0" err="1"/>
              <a:t>fácil</a:t>
            </a:r>
            <a:r>
              <a:rPr lang="en-US" dirty="0"/>
              <a:t> e </a:t>
            </a:r>
            <a:r>
              <a:rPr lang="en-US" b="1" dirty="0" err="1"/>
              <a:t>interesante</a:t>
            </a:r>
            <a:endParaRPr lang="en-US" b="1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4484B4EF-7C40-4D01-A56D-4A8228236E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7FD675C0-5CC5-4373-9127-54DB58E81F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9632" y="3573016"/>
            <a:ext cx="3105531" cy="252603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60BEE667-36DB-4E57-8661-6BC8F3B3DE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8024" y="3573016"/>
            <a:ext cx="3111818" cy="2503170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xmlns="" id="{314B3D60-0FD3-4480-A407-4E339DFBE77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899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33"/>
    </mc:Choice>
    <mc:Fallback xmlns="">
      <p:transition spd="slow" advTm="181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C95FFB2-0DE8-487B-B2FB-159F1CAD0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introducción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F923E411-0E4D-491E-A76C-CD45CA37B8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6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D53B8DB-1828-4A4A-9B4D-02368D0B593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0400" y="1484784"/>
            <a:ext cx="6022800" cy="4754113"/>
          </a:xfrm>
        </p:spPr>
        <p:txBody>
          <a:bodyPr/>
          <a:lstStyle/>
          <a:p>
            <a:r>
              <a:rPr lang="en-US" dirty="0"/>
              <a:t>LOS DATOS SON DIAMANTES EN BRUTO</a:t>
            </a:r>
          </a:p>
          <a:p>
            <a:r>
              <a:rPr lang="es-ES" dirty="0"/>
              <a:t>“Se habla a menudo de los datos como el nuevo oro, pero ninguna etiqueta puede estar más equivocada. Tiene más sentido pensar en los datos como </a:t>
            </a:r>
            <a:r>
              <a:rPr lang="es-ES" dirty="0">
                <a:solidFill>
                  <a:schemeClr val="accent1"/>
                </a:solidFill>
              </a:rPr>
              <a:t>diamantes: </a:t>
            </a:r>
            <a:r>
              <a:rPr lang="es-ES" b="1" dirty="0">
                <a:solidFill>
                  <a:schemeClr val="accent1"/>
                </a:solidFill>
              </a:rPr>
              <a:t>muy valiosos</a:t>
            </a:r>
            <a:r>
              <a:rPr lang="es-ES" dirty="0">
                <a:solidFill>
                  <a:schemeClr val="accent1"/>
                </a:solidFill>
              </a:rPr>
              <a:t>, pero antes de que sean de alguna utilidad, </a:t>
            </a:r>
            <a:r>
              <a:rPr lang="es-ES" b="1" dirty="0">
                <a:solidFill>
                  <a:schemeClr val="accent1"/>
                </a:solidFill>
              </a:rPr>
              <a:t>necesitan un intenso pulido</a:t>
            </a:r>
            <a:r>
              <a:rPr lang="es-ES" dirty="0"/>
              <a:t>”</a:t>
            </a:r>
            <a:r>
              <a:rPr lang="en-US" dirty="0"/>
              <a:t> </a:t>
            </a:r>
          </a:p>
          <a:p>
            <a:r>
              <a:rPr lang="en-US" dirty="0">
                <a:hlinkClick r:id="rId6"/>
              </a:rPr>
              <a:t>Ruben </a:t>
            </a:r>
            <a:r>
              <a:rPr lang="en-US" dirty="0" err="1">
                <a:hlinkClick r:id="rId6"/>
              </a:rPr>
              <a:t>Verborg</a:t>
            </a:r>
            <a:endParaRPr lang="en-US" dirty="0"/>
          </a:p>
          <a:p>
            <a:endParaRPr lang="en-US" dirty="0"/>
          </a:p>
          <a:p>
            <a:r>
              <a:rPr lang="en-US" dirty="0"/>
              <a:t>UN DIAMANTE PARA PULIR DATOS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68E9394E-7242-49FD-9D7A-9538EC0D89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76" name="Picture 4" descr="Resultado de imagen de openrefine diamond">
            <a:extLst>
              <a:ext uri="{FF2B5EF4-FFF2-40B4-BE49-F238E27FC236}">
                <a16:creationId xmlns:a16="http://schemas.microsoft.com/office/drawing/2014/main" xmlns="" id="{E3079FC0-AD88-4BFE-AAA7-08BF049BE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779" y="4653136"/>
            <a:ext cx="4533333" cy="111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A clear octahedral stone protrudes from a black rock.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005" y="1484784"/>
            <a:ext cx="2514600" cy="189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990FC574-A59C-4457-82B8-C33567F5C4A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4174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34"/>
    </mc:Choice>
    <mc:Fallback xmlns="">
      <p:transition spd="slow" advTm="127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características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7</a:t>
            </a:fld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2"/>
          </p:nvPr>
        </p:nvSpPr>
        <p:spPr>
          <a:xfrm>
            <a:off x="226798" y="1483199"/>
            <a:ext cx="8593673" cy="4754113"/>
          </a:xfrm>
        </p:spPr>
        <p:txBody>
          <a:bodyPr/>
          <a:lstStyle/>
          <a:p>
            <a:r>
              <a:rPr lang="es-ES_tradnl" dirty="0"/>
              <a:t>HERRAMIENTA POTENTE, LIBRE Y ABIERTA</a:t>
            </a:r>
          </a:p>
          <a:p>
            <a:r>
              <a:rPr lang="es-ES" b="0" dirty="0">
                <a:hlinkClick r:id="rId5"/>
              </a:rPr>
              <a:t>http://openrefine.org/</a:t>
            </a:r>
            <a:endParaRPr lang="es-ES" b="0" dirty="0"/>
          </a:p>
          <a:p>
            <a:endParaRPr lang="es-ES_tradnl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“OpenRefine (formerly Google Refine) is a </a:t>
            </a:r>
            <a:r>
              <a:rPr lang="en-US" dirty="0">
                <a:solidFill>
                  <a:schemeClr val="accent1"/>
                </a:solidFill>
              </a:rPr>
              <a:t>powerful</a:t>
            </a:r>
            <a:r>
              <a:rPr lang="en-US" dirty="0"/>
              <a:t> tool for working with </a:t>
            </a:r>
            <a:r>
              <a:rPr lang="en-US" dirty="0">
                <a:solidFill>
                  <a:schemeClr val="accent1"/>
                </a:solidFill>
              </a:rPr>
              <a:t>messy data</a:t>
            </a:r>
            <a:r>
              <a:rPr lang="en-US" dirty="0"/>
              <a:t>: cleaning it; transforming it from one format into another; and extending it with web services and external data.”</a:t>
            </a:r>
          </a:p>
          <a:p>
            <a:r>
              <a:rPr lang="es-ES" b="0" dirty="0">
                <a:hlinkClick r:id="rId6"/>
              </a:rPr>
              <a:t>https://github.com/OpenRefine</a:t>
            </a:r>
            <a:endParaRPr lang="en-US" dirty="0"/>
          </a:p>
          <a:p>
            <a:endParaRPr lang="es-ES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8" name="Imagen 7">
            <a:hlinkClick r:id="rId5"/>
            <a:extLst>
              <a:ext uri="{FF2B5EF4-FFF2-40B4-BE49-F238E27FC236}">
                <a16:creationId xmlns:a16="http://schemas.microsoft.com/office/drawing/2014/main" xmlns="" id="{C7B5065D-FBA0-489D-A19B-E419006D12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4865" y="1988840"/>
            <a:ext cx="3157538" cy="2493645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51322047-91F2-4C2D-BA98-046CCB9BC9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3"/>
    </mc:Choice>
    <mc:Fallback xmlns="">
      <p:transition spd="slow" advTm="92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DB9C0C0-6F61-40BC-A26C-BD541EDE6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características	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CA7DCA0E-9395-46E8-ACBB-537401B310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8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1394B415-1C6F-4B4A-B850-79BC567D5A6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HERRAMIENTA MADURA</a:t>
            </a:r>
          </a:p>
          <a:p>
            <a:r>
              <a:rPr lang="en-US" dirty="0"/>
              <a:t>Freebase </a:t>
            </a:r>
            <a:r>
              <a:rPr lang="en-US" dirty="0" err="1"/>
              <a:t>Gridworks</a:t>
            </a:r>
            <a:r>
              <a:rPr lang="en-US" dirty="0"/>
              <a:t> (2009)</a:t>
            </a:r>
          </a:p>
          <a:p>
            <a:pPr lvl="1"/>
            <a:r>
              <a:rPr lang="en-US" dirty="0" err="1"/>
              <a:t>Producto</a:t>
            </a:r>
            <a:r>
              <a:rPr lang="en-US" dirty="0"/>
              <a:t> de </a:t>
            </a:r>
            <a:r>
              <a:rPr lang="en-US" dirty="0" err="1"/>
              <a:t>Metaweb</a:t>
            </a:r>
            <a:r>
              <a:rPr lang="en-US" dirty="0"/>
              <a:t> para </a:t>
            </a:r>
            <a:r>
              <a:rPr lang="en-US" b="1" dirty="0"/>
              <a:t>Freebase</a:t>
            </a:r>
            <a:endParaRPr lang="en-US" dirty="0"/>
          </a:p>
          <a:p>
            <a:pPr lvl="1"/>
            <a:r>
              <a:rPr lang="en-US" dirty="0" err="1"/>
              <a:t>OpenSource</a:t>
            </a:r>
            <a:r>
              <a:rPr lang="en-US" dirty="0"/>
              <a:t> (</a:t>
            </a:r>
            <a:r>
              <a:rPr lang="en-US" dirty="0" err="1"/>
              <a:t>licencia</a:t>
            </a:r>
            <a:r>
              <a:rPr lang="en-US" dirty="0"/>
              <a:t> BSD) </a:t>
            </a:r>
            <a:r>
              <a:rPr lang="en-US" dirty="0" err="1"/>
              <a:t>desde</a:t>
            </a:r>
            <a:r>
              <a:rPr lang="en-US" dirty="0"/>
              <a:t> </a:t>
            </a:r>
            <a:r>
              <a:rPr lang="en-US" dirty="0" err="1"/>
              <a:t>sus</a:t>
            </a:r>
            <a:r>
              <a:rPr lang="en-US" dirty="0"/>
              <a:t> </a:t>
            </a:r>
            <a:r>
              <a:rPr lang="en-US" dirty="0" err="1"/>
              <a:t>inicios</a:t>
            </a:r>
            <a:endParaRPr lang="en-US" dirty="0"/>
          </a:p>
          <a:p>
            <a:pPr lvl="1"/>
            <a:r>
              <a:rPr lang="en-US" dirty="0"/>
              <a:t>2010 May. </a:t>
            </a:r>
            <a:r>
              <a:rPr lang="en-US" b="1" dirty="0"/>
              <a:t>Freebase </a:t>
            </a:r>
            <a:r>
              <a:rPr lang="en-US" b="1" dirty="0" err="1"/>
              <a:t>Gridworks</a:t>
            </a:r>
            <a:r>
              <a:rPr lang="en-US" b="1" dirty="0"/>
              <a:t> 1.0</a:t>
            </a:r>
            <a:endParaRPr lang="en-US" dirty="0"/>
          </a:p>
          <a:p>
            <a:r>
              <a:rPr lang="en-US" dirty="0"/>
              <a:t>Google Refine (2010-2012)</a:t>
            </a:r>
          </a:p>
          <a:p>
            <a:pPr lvl="1"/>
            <a:r>
              <a:rPr lang="en-US" dirty="0"/>
              <a:t>2010, Jul. Google </a:t>
            </a:r>
            <a:r>
              <a:rPr lang="en-US" dirty="0" err="1"/>
              <a:t>adquiere</a:t>
            </a:r>
            <a:r>
              <a:rPr lang="en-US" dirty="0"/>
              <a:t> </a:t>
            </a:r>
            <a:r>
              <a:rPr lang="en-US" dirty="0" err="1"/>
              <a:t>Metaweb</a:t>
            </a:r>
            <a:endParaRPr lang="en-US" dirty="0"/>
          </a:p>
          <a:p>
            <a:pPr lvl="1"/>
            <a:r>
              <a:rPr lang="en-US" dirty="0"/>
              <a:t>2010, Nov. </a:t>
            </a:r>
            <a:r>
              <a:rPr lang="en-US" b="1" dirty="0"/>
              <a:t>Google Refine 2.0</a:t>
            </a:r>
            <a:endParaRPr lang="en-US" dirty="0"/>
          </a:p>
          <a:p>
            <a:r>
              <a:rPr lang="en-US" b="1" dirty="0"/>
              <a:t>OpenRefine (2012- )</a:t>
            </a:r>
          </a:p>
          <a:p>
            <a:pPr lvl="1"/>
            <a:r>
              <a:rPr lang="en-US" dirty="0"/>
              <a:t>2012, Oct. </a:t>
            </a:r>
            <a:r>
              <a:rPr lang="en-US" dirty="0" err="1"/>
              <a:t>Liberación</a:t>
            </a:r>
            <a:r>
              <a:rPr lang="en-US" dirty="0"/>
              <a:t> a la </a:t>
            </a:r>
            <a:r>
              <a:rPr lang="en-US" dirty="0" err="1"/>
              <a:t>comunidad</a:t>
            </a:r>
            <a:endParaRPr lang="en-US" dirty="0"/>
          </a:p>
          <a:p>
            <a:pPr lvl="2"/>
            <a:r>
              <a:rPr lang="en-US" dirty="0"/>
              <a:t>Google </a:t>
            </a:r>
            <a:r>
              <a:rPr lang="en-US" dirty="0" err="1"/>
              <a:t>deja</a:t>
            </a:r>
            <a:r>
              <a:rPr lang="en-US" dirty="0"/>
              <a:t> de </a:t>
            </a:r>
            <a:r>
              <a:rPr lang="en-US" dirty="0" err="1"/>
              <a:t>soportar</a:t>
            </a:r>
            <a:r>
              <a:rPr lang="en-US" dirty="0"/>
              <a:t> Google Refine</a:t>
            </a:r>
          </a:p>
          <a:p>
            <a:pPr lvl="1"/>
            <a:r>
              <a:rPr lang="en-US" dirty="0"/>
              <a:t>2013, Ago. OpenRefine 2.6 Beta</a:t>
            </a:r>
          </a:p>
          <a:p>
            <a:pPr lvl="1"/>
            <a:r>
              <a:rPr lang="en-US" dirty="0"/>
              <a:t>2018. </a:t>
            </a:r>
            <a:r>
              <a:rPr lang="en-US" b="1" dirty="0"/>
              <a:t>OpenRefine 3.1</a:t>
            </a:r>
            <a:r>
              <a:rPr lang="en-US" dirty="0"/>
              <a:t> (Nov 29, 2018)</a:t>
            </a:r>
          </a:p>
          <a:p>
            <a:pPr lvl="1"/>
            <a:r>
              <a:rPr lang="en-US" dirty="0"/>
              <a:t>2019. OpenRefine 3.2 beta (March 1, 2019)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955D1AFE-3224-4EC7-9A5F-69197CCB8D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" name="Imagen 5">
            <a:hlinkClick r:id="rId5"/>
            <a:extLst>
              <a:ext uri="{FF2B5EF4-FFF2-40B4-BE49-F238E27FC236}">
                <a16:creationId xmlns:a16="http://schemas.microsoft.com/office/drawing/2014/main" xmlns="" id="{D9845EBC-31A8-44FB-A687-D3C82234C3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9195" y="3107248"/>
            <a:ext cx="2895600" cy="847725"/>
          </a:xfrm>
          <a:prstGeom prst="rect">
            <a:avLst/>
          </a:prstGeom>
        </p:spPr>
      </p:pic>
      <p:pic>
        <p:nvPicPr>
          <p:cNvPr id="7" name="Imagen 6">
            <a:hlinkClick r:id="rId7"/>
            <a:extLst>
              <a:ext uri="{FF2B5EF4-FFF2-40B4-BE49-F238E27FC236}">
                <a16:creationId xmlns:a16="http://schemas.microsoft.com/office/drawing/2014/main" xmlns="" id="{F779F70F-4A5D-48A9-8364-3266AE1CCB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1645" y="1844824"/>
            <a:ext cx="2343150" cy="636270"/>
          </a:xfrm>
          <a:prstGeom prst="rect">
            <a:avLst/>
          </a:prstGeom>
        </p:spPr>
      </p:pic>
      <p:pic>
        <p:nvPicPr>
          <p:cNvPr id="9" name="Imagen 8">
            <a:hlinkClick r:id="rId9"/>
            <a:extLst>
              <a:ext uri="{FF2B5EF4-FFF2-40B4-BE49-F238E27FC236}">
                <a16:creationId xmlns:a16="http://schemas.microsoft.com/office/drawing/2014/main" xmlns="" id="{16E6B9F1-CC4D-4983-9188-F4E31545BC2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92794" y="4581128"/>
            <a:ext cx="3064669" cy="1433513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xmlns="" id="{2CBC5951-3D88-4DF7-9202-A30828F305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83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257"/>
    </mc:Choice>
    <mc:Fallback xmlns="">
      <p:transition spd="slow" advTm="282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F782070-943C-4A58-B0A0-49292BEDE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características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E8C92D45-0BC4-4553-85E6-114F38127A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9BC9A3-3827-4B12-B39F-E702A0763D5F}" type="slidenum">
              <a:rPr lang="es-ES" smtClean="0"/>
              <a:pPr/>
              <a:t>9</a:t>
            </a:fld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44255D48-4AC2-44D1-88AF-B88FB9AF9E0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s-ES_tradnl" dirty="0"/>
              <a:t>INSTALACIÓN FÁCIL</a:t>
            </a:r>
          </a:p>
          <a:p>
            <a:r>
              <a:rPr lang="es-ES" b="0" dirty="0">
                <a:hlinkClick r:id="rId5"/>
              </a:rPr>
              <a:t>https://github.com/OpenRefine/OpenRefine/wiki/Installation-instructions</a:t>
            </a:r>
            <a:endParaRPr lang="es-ES" b="0" dirty="0"/>
          </a:p>
          <a:p>
            <a:pPr lvl="1"/>
            <a:r>
              <a:rPr lang="es-ES" dirty="0"/>
              <a:t>Aplicación </a:t>
            </a:r>
            <a:r>
              <a:rPr lang="es-ES" b="1" dirty="0"/>
              <a:t>Java</a:t>
            </a:r>
            <a:r>
              <a:rPr lang="es-ES" dirty="0"/>
              <a:t> (requiere </a:t>
            </a:r>
            <a:r>
              <a:rPr lang="en-US" b="1" dirty="0">
                <a:solidFill>
                  <a:schemeClr val="accent1"/>
                </a:solidFill>
              </a:rPr>
              <a:t>JRE</a:t>
            </a:r>
            <a:r>
              <a:rPr lang="en-US" dirty="0"/>
              <a:t>)</a:t>
            </a:r>
          </a:p>
          <a:p>
            <a:pPr lvl="1"/>
            <a:r>
              <a:rPr lang="en-US" b="1" dirty="0" err="1"/>
              <a:t>Multiplataforma</a:t>
            </a:r>
            <a:r>
              <a:rPr lang="en-US" b="1" dirty="0"/>
              <a:t> </a:t>
            </a:r>
            <a:r>
              <a:rPr lang="en-US" dirty="0"/>
              <a:t>(Windows, Linux y OSX)</a:t>
            </a:r>
          </a:p>
          <a:p>
            <a:pPr lvl="1"/>
            <a:r>
              <a:rPr lang="en-US" dirty="0" err="1"/>
              <a:t>Descargar</a:t>
            </a:r>
            <a:r>
              <a:rPr lang="en-US" dirty="0"/>
              <a:t> y </a:t>
            </a:r>
            <a:r>
              <a:rPr lang="en-US" dirty="0" err="1"/>
              <a:t>extraer</a:t>
            </a:r>
            <a:r>
              <a:rPr lang="en-US" dirty="0"/>
              <a:t> </a:t>
            </a:r>
            <a:r>
              <a:rPr lang="en-US" dirty="0" err="1"/>
              <a:t>fichero</a:t>
            </a:r>
            <a:r>
              <a:rPr lang="en-US" dirty="0"/>
              <a:t> </a:t>
            </a:r>
            <a:r>
              <a:rPr lang="en-US" b="1" dirty="0"/>
              <a:t>.zip </a:t>
            </a:r>
          </a:p>
          <a:p>
            <a:endParaRPr lang="es-ES" dirty="0"/>
          </a:p>
          <a:p>
            <a:r>
              <a:rPr lang="es-ES" dirty="0"/>
              <a:t>ARRANQUE (openrefine.exe)</a:t>
            </a:r>
          </a:p>
          <a:p>
            <a:pPr lvl="1"/>
            <a:r>
              <a:rPr lang="es-ES" dirty="0"/>
              <a:t>Dos ventanas</a:t>
            </a:r>
          </a:p>
          <a:p>
            <a:pPr lvl="2"/>
            <a:r>
              <a:rPr lang="es-ES" b="1" dirty="0"/>
              <a:t>Servidor local </a:t>
            </a:r>
            <a:r>
              <a:rPr lang="es-ES" dirty="0"/>
              <a:t>(línea de comandos).</a:t>
            </a:r>
          </a:p>
          <a:p>
            <a:pPr lvl="2"/>
            <a:r>
              <a:rPr lang="es-ES" b="1" dirty="0"/>
              <a:t>Aplicación web </a:t>
            </a:r>
            <a:r>
              <a:rPr lang="es-ES" dirty="0"/>
              <a:t>(navegador) en </a:t>
            </a:r>
            <a:r>
              <a:rPr lang="es-ES" b="1" dirty="0"/>
              <a:t>http://127.0.0.1:3333</a:t>
            </a:r>
          </a:p>
          <a:p>
            <a:pPr lvl="1"/>
            <a:r>
              <a:rPr lang="es-ES" dirty="0"/>
              <a:t>Aplicación </a:t>
            </a:r>
            <a:r>
              <a:rPr lang="es-ES" b="1" dirty="0"/>
              <a:t>local</a:t>
            </a:r>
            <a:r>
              <a:rPr lang="es-ES" dirty="0"/>
              <a:t>: </a:t>
            </a:r>
            <a:r>
              <a:rPr lang="es-ES" b="1" dirty="0"/>
              <a:t>no necesita conexión a Internet</a:t>
            </a:r>
            <a:r>
              <a:rPr lang="es-ES" dirty="0"/>
              <a:t>.</a:t>
            </a:r>
          </a:p>
          <a:p>
            <a:pPr lvl="1"/>
            <a:r>
              <a:rPr lang="es-ES" dirty="0"/>
              <a:t>Permite trabajar en varios proyecto (ventanas) a la vez </a:t>
            </a:r>
          </a:p>
          <a:p>
            <a:r>
              <a:rPr lang="es-ES" dirty="0"/>
              <a:t>CIERRE </a:t>
            </a:r>
          </a:p>
          <a:p>
            <a:pPr lvl="1"/>
            <a:r>
              <a:rPr lang="es-ES" dirty="0"/>
              <a:t>CTRL+C en la ventana de línea de comandos</a:t>
            </a:r>
          </a:p>
          <a:p>
            <a:pPr lvl="1"/>
            <a:endParaRPr lang="es-ES" dirty="0"/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190F319-6CD3-4968-B3FB-8437897177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Instalación</a:t>
            </a:r>
          </a:p>
        </p:txBody>
      </p:sp>
      <p:pic>
        <p:nvPicPr>
          <p:cNvPr id="2052" name="Picture 4" descr="https://upload.wikimedia.org/wikipedia/commons/b/b1/Lsogo.jpg">
            <a:hlinkClick r:id="rId6"/>
            <a:extLst>
              <a:ext uri="{FF2B5EF4-FFF2-40B4-BE49-F238E27FC236}">
                <a16:creationId xmlns:a16="http://schemas.microsoft.com/office/drawing/2014/main" xmlns="" id="{E9418D56-90FC-4886-8237-D84F16A74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960" y="2276872"/>
            <a:ext cx="2468880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38D04790-9EB8-4A19-99FE-7CE3DCCBD4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3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44"/>
    </mc:Choice>
    <mc:Fallback xmlns="">
      <p:transition spd="slow" advTm="146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7"/>
</p:tagLst>
</file>

<file path=ppt/theme/theme1.xml><?xml version="1.0" encoding="utf-8"?>
<a:theme xmlns:a="http://schemas.openxmlformats.org/drawingml/2006/main" name="Presentacion_fondo_claro_20141020">
  <a:themeElements>
    <a:clrScheme name="Presentacion_fondo_blanco_1">
      <a:dk1>
        <a:srgbClr val="000000"/>
      </a:dk1>
      <a:lt1>
        <a:srgbClr val="FFFFFF"/>
      </a:lt1>
      <a:dk2>
        <a:srgbClr val="000000"/>
      </a:dk2>
      <a:lt2>
        <a:srgbClr val="D6AB98"/>
      </a:lt2>
      <a:accent1>
        <a:srgbClr val="B35C48"/>
      </a:accent1>
      <a:accent2>
        <a:srgbClr val="858585"/>
      </a:accent2>
      <a:accent3>
        <a:srgbClr val="FFFFFF"/>
      </a:accent3>
      <a:accent4>
        <a:srgbClr val="000000"/>
      </a:accent4>
      <a:accent5>
        <a:srgbClr val="D6B5B1"/>
      </a:accent5>
      <a:accent6>
        <a:srgbClr val="787878"/>
      </a:accent6>
      <a:hlink>
        <a:srgbClr val="B35C48"/>
      </a:hlink>
      <a:folHlink>
        <a:srgbClr val="B35C48"/>
      </a:folHlink>
    </a:clrScheme>
    <a:fontScheme name="Presentacion_fondo_blanco_1">
      <a:majorFont>
        <a:latin typeface="BdE Neue Helvetica 55 Roman"/>
        <a:ea typeface=""/>
        <a:cs typeface=""/>
      </a:majorFont>
      <a:minorFont>
        <a:latin typeface="BdE Neue Helvetica 55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on_fondo_claro.potx" id="{C359998E-18AD-4399-B67C-6783255060F0}" vid="{11A8313D-F276-4227-A4DA-B7D1F6AAEE0A}"/>
    </a:ext>
  </a:extLst>
</a:theme>
</file>

<file path=ppt/theme/theme2.xml><?xml version="1.0" encoding="utf-8"?>
<a:theme xmlns:a="http://schemas.openxmlformats.org/drawingml/2006/main" name="Modelos diapositivas de contenido">
  <a:themeElements>
    <a:clrScheme name="Personalizado 5">
      <a:dk1>
        <a:srgbClr val="000000"/>
      </a:dk1>
      <a:lt1>
        <a:srgbClr val="FFFFFF"/>
      </a:lt1>
      <a:dk2>
        <a:srgbClr val="000000"/>
      </a:dk2>
      <a:lt2>
        <a:srgbClr val="D6AB98"/>
      </a:lt2>
      <a:accent1>
        <a:srgbClr val="B35C48"/>
      </a:accent1>
      <a:accent2>
        <a:srgbClr val="858585"/>
      </a:accent2>
      <a:accent3>
        <a:srgbClr val="FFFFFF"/>
      </a:accent3>
      <a:accent4>
        <a:srgbClr val="000000"/>
      </a:accent4>
      <a:accent5>
        <a:srgbClr val="D6B5B1"/>
      </a:accent5>
      <a:accent6>
        <a:srgbClr val="787878"/>
      </a:accent6>
      <a:hlink>
        <a:srgbClr val="B35C48"/>
      </a:hlink>
      <a:folHlink>
        <a:srgbClr val="B35C48"/>
      </a:folHlink>
    </a:clrScheme>
    <a:fontScheme name="Presentacion_fondo_blanco_1">
      <a:majorFont>
        <a:latin typeface="BdE Neue Helvetica 55 Roman"/>
        <a:ea typeface=""/>
        <a:cs typeface=""/>
      </a:majorFont>
      <a:minorFont>
        <a:latin typeface="BdE Neue Helvetica 55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on_fondo_claro.potx" id="{C359998E-18AD-4399-B67C-6783255060F0}" vid="{10481F03-670A-4125-81AA-1C802A1A3621}"/>
    </a:ext>
  </a:extLst>
</a:theme>
</file>

<file path=ppt/theme/theme3.xml><?xml version="1.0" encoding="utf-8"?>
<a:theme xmlns:a="http://schemas.openxmlformats.org/drawingml/2006/main" name="Diapositiva de cierre">
  <a:themeElements>
    <a:clrScheme name="Personalizado 4">
      <a:dk1>
        <a:srgbClr val="000000"/>
      </a:dk1>
      <a:lt1>
        <a:srgbClr val="FFFFFF"/>
      </a:lt1>
      <a:dk2>
        <a:srgbClr val="000000"/>
      </a:dk2>
      <a:lt2>
        <a:srgbClr val="D6AB98"/>
      </a:lt2>
      <a:accent1>
        <a:srgbClr val="B35C48"/>
      </a:accent1>
      <a:accent2>
        <a:srgbClr val="858585"/>
      </a:accent2>
      <a:accent3>
        <a:srgbClr val="FFFFFF"/>
      </a:accent3>
      <a:accent4>
        <a:srgbClr val="000000"/>
      </a:accent4>
      <a:accent5>
        <a:srgbClr val="D6B5B1"/>
      </a:accent5>
      <a:accent6>
        <a:srgbClr val="787878"/>
      </a:accent6>
      <a:hlink>
        <a:srgbClr val="B35C48"/>
      </a:hlink>
      <a:folHlink>
        <a:srgbClr val="B35C48"/>
      </a:folHlink>
    </a:clrScheme>
    <a:fontScheme name="Presentacion_fondo_blanco_1">
      <a:majorFont>
        <a:latin typeface="BdE Neue Helvetica 55 Roman"/>
        <a:ea typeface=""/>
        <a:cs typeface=""/>
      </a:majorFont>
      <a:minorFont>
        <a:latin typeface="BdE Neue Helvetica 55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on_fondo_claro.potx" id="{C359998E-18AD-4399-B67C-6783255060F0}" vid="{43A13F44-3DA3-4B91-9B21-4EC06ACB1DAB}"/>
    </a:ext>
  </a:extLst>
</a:theme>
</file>

<file path=ppt/theme/theme4.xml><?xml version="1.0" encoding="utf-8"?>
<a:theme xmlns:a="http://schemas.openxmlformats.org/drawingml/2006/main" name="Tema de Office">
  <a:themeElements>
    <a:clrScheme name="Presentacion_fondo_blanco_1">
      <a:dk1>
        <a:srgbClr val="000000"/>
      </a:dk1>
      <a:lt1>
        <a:srgbClr val="FFFFFF"/>
      </a:lt1>
      <a:dk2>
        <a:srgbClr val="000000"/>
      </a:dk2>
      <a:lt2>
        <a:srgbClr val="D6AB98"/>
      </a:lt2>
      <a:accent1>
        <a:srgbClr val="B35C48"/>
      </a:accent1>
      <a:accent2>
        <a:srgbClr val="858585"/>
      </a:accent2>
      <a:accent3>
        <a:srgbClr val="FFFFFF"/>
      </a:accent3>
      <a:accent4>
        <a:srgbClr val="000000"/>
      </a:accent4>
      <a:accent5>
        <a:srgbClr val="D6B5B1"/>
      </a:accent5>
      <a:accent6>
        <a:srgbClr val="787878"/>
      </a:accent6>
      <a:hlink>
        <a:srgbClr val="3F3F3F"/>
      </a:hlink>
      <a:folHlink>
        <a:srgbClr val="643C28"/>
      </a:folHlink>
    </a:clrScheme>
    <a:fontScheme name="Presentacion_fondo_blanco_1">
      <a:majorFont>
        <a:latin typeface="BdE Neue Helvetica 55 Roman"/>
        <a:ea typeface=""/>
        <a:cs typeface=""/>
      </a:majorFont>
      <a:minorFont>
        <a:latin typeface="BdE Neue Helvetica 55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Presentacion_fondo_blanco_1">
      <a:dk1>
        <a:srgbClr val="000000"/>
      </a:dk1>
      <a:lt1>
        <a:srgbClr val="FFFFFF"/>
      </a:lt1>
      <a:dk2>
        <a:srgbClr val="000000"/>
      </a:dk2>
      <a:lt2>
        <a:srgbClr val="D6AB98"/>
      </a:lt2>
      <a:accent1>
        <a:srgbClr val="B35C48"/>
      </a:accent1>
      <a:accent2>
        <a:srgbClr val="858585"/>
      </a:accent2>
      <a:accent3>
        <a:srgbClr val="FFFFFF"/>
      </a:accent3>
      <a:accent4>
        <a:srgbClr val="000000"/>
      </a:accent4>
      <a:accent5>
        <a:srgbClr val="D6B5B1"/>
      </a:accent5>
      <a:accent6>
        <a:srgbClr val="787878"/>
      </a:accent6>
      <a:hlink>
        <a:srgbClr val="3F3F3F"/>
      </a:hlink>
      <a:folHlink>
        <a:srgbClr val="643C28"/>
      </a:folHlink>
    </a:clrScheme>
    <a:fontScheme name="Presentacion_fondo_blanco_1">
      <a:majorFont>
        <a:latin typeface="BdE Neue Helvetica 55 Roman"/>
        <a:ea typeface=""/>
        <a:cs typeface=""/>
      </a:majorFont>
      <a:minorFont>
        <a:latin typeface="BdE Neue Helvetica 55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1489</Words>
  <Application>Microsoft Office PowerPoint</Application>
  <PresentationFormat>Presentación en pantalla (4:3)</PresentationFormat>
  <Paragraphs>362</Paragraphs>
  <Slides>33</Slides>
  <Notes>33</Notes>
  <HiddenSlides>0</HiddenSlides>
  <MMClips>34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33</vt:i4>
      </vt:variant>
    </vt:vector>
  </HeadingPairs>
  <TitlesOfParts>
    <vt:vector size="40" baseType="lpstr">
      <vt:lpstr>Arial</vt:lpstr>
      <vt:lpstr>BdE Neue Helvetica 55 Roman</vt:lpstr>
      <vt:lpstr>Calibri</vt:lpstr>
      <vt:lpstr>Times New Roman</vt:lpstr>
      <vt:lpstr>Presentacion_fondo_claro_20141020</vt:lpstr>
      <vt:lpstr>Modelos diapositivas de contenido</vt:lpstr>
      <vt:lpstr>Diapositiva de cierre</vt:lpstr>
      <vt:lpstr>Presentación de PowerPoint</vt:lpstr>
      <vt:lpstr>OBJETIVO</vt:lpstr>
      <vt:lpstr>introducción</vt:lpstr>
      <vt:lpstr>introducción</vt:lpstr>
      <vt:lpstr>introducción</vt:lpstr>
      <vt:lpstr>introducción</vt:lpstr>
      <vt:lpstr>características</vt:lpstr>
      <vt:lpstr>características </vt:lpstr>
      <vt:lpstr>características</vt:lpstr>
      <vt:lpstr>características</vt:lpstr>
      <vt:lpstr>características</vt:lpstr>
      <vt:lpstr>características</vt:lpstr>
      <vt:lpstr>características</vt:lpstr>
      <vt:lpstr>características</vt:lpstr>
      <vt:lpstr>características</vt:lpstr>
      <vt:lpstr>Funcionalidades</vt:lpstr>
      <vt:lpstr>Funcionalidades</vt:lpstr>
      <vt:lpstr>Funcionalidades</vt:lpstr>
      <vt:lpstr>Funcionalidades - enriquecimiento</vt:lpstr>
      <vt:lpstr>Funcionalidades - enriquecimiento</vt:lpstr>
      <vt:lpstr>Funcionalidades - enriquecimiento</vt:lpstr>
      <vt:lpstr>Funcionalidades - enriquecimiento</vt:lpstr>
      <vt:lpstr>Funcionalidades - extensiones</vt:lpstr>
      <vt:lpstr>Funcionalidades - extensiones</vt:lpstr>
      <vt:lpstr>conclusión</vt:lpstr>
      <vt:lpstr>Caso práctico</vt:lpstr>
      <vt:lpstr>Para saber más…</vt:lpstr>
      <vt:lpstr>Para saber más…</vt:lpstr>
      <vt:lpstr>Para saber más…</vt:lpstr>
      <vt:lpstr>Para saber mas…</vt:lpstr>
      <vt:lpstr>Para saber más</vt:lpstr>
      <vt:lpstr>Presentación de PowerPoint</vt:lpstr>
      <vt:lpstr>Presentación de PowerPoint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2018-02-09T07:43:09Z</dcterms:created>
  <dcterms:modified xsi:type="dcterms:W3CDTF">2019-06-07T06:00:58Z</dcterms:modified>
</cp:coreProperties>
</file>

<file path=userCustomization/customUI.xml><?xml version="1.0" encoding="utf-8"?>
<mso:customUI xmlns:mso="http://schemas.microsoft.com/office/2006/01/customui">
  <mso:ribbon>
    <mso:qat>
      <mso:documentControls>
        <mso:control idQ="mso:ViewSlideMasterView" visible="true"/>
        <mso:control idQ="mso:ViewNormalViewPowerPoint" visible="true"/>
      </mso:documentControls>
    </mso:qat>
  </mso:ribbon>
</mso:customUI>
</file>