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0" r:id="rId1"/>
    <p:sldMasterId id="2147483660" r:id="rId2"/>
    <p:sldMasterId id="2147483657" r:id="rId3"/>
  </p:sldMasterIdLst>
  <p:notesMasterIdLst>
    <p:notesMasterId r:id="rId49"/>
  </p:notesMasterIdLst>
  <p:handoutMasterIdLst>
    <p:handoutMasterId r:id="rId50"/>
  </p:handoutMasterIdLst>
  <p:sldIdLst>
    <p:sldId id="261" r:id="rId4"/>
    <p:sldId id="262" r:id="rId5"/>
    <p:sldId id="260" r:id="rId6"/>
    <p:sldId id="263" r:id="rId7"/>
    <p:sldId id="267" r:id="rId8"/>
    <p:sldId id="268" r:id="rId9"/>
    <p:sldId id="269" r:id="rId10"/>
    <p:sldId id="311" r:id="rId11"/>
    <p:sldId id="270" r:id="rId12"/>
    <p:sldId id="272" r:id="rId13"/>
    <p:sldId id="281" r:id="rId14"/>
    <p:sldId id="274" r:id="rId15"/>
    <p:sldId id="282" r:id="rId16"/>
    <p:sldId id="275" r:id="rId17"/>
    <p:sldId id="289" r:id="rId18"/>
    <p:sldId id="283" r:id="rId19"/>
    <p:sldId id="284" r:id="rId20"/>
    <p:sldId id="276" r:id="rId21"/>
    <p:sldId id="290" r:id="rId22"/>
    <p:sldId id="291" r:id="rId23"/>
    <p:sldId id="292" r:id="rId24"/>
    <p:sldId id="293" r:id="rId25"/>
    <p:sldId id="294" r:id="rId26"/>
    <p:sldId id="295" r:id="rId27"/>
    <p:sldId id="298" r:id="rId28"/>
    <p:sldId id="277" r:id="rId29"/>
    <p:sldId id="299" r:id="rId30"/>
    <p:sldId id="297" r:id="rId31"/>
    <p:sldId id="300" r:id="rId32"/>
    <p:sldId id="301" r:id="rId33"/>
    <p:sldId id="296" r:id="rId34"/>
    <p:sldId id="285" r:id="rId35"/>
    <p:sldId id="286" r:id="rId36"/>
    <p:sldId id="302" r:id="rId37"/>
    <p:sldId id="312" r:id="rId38"/>
    <p:sldId id="288" r:id="rId39"/>
    <p:sldId id="303" r:id="rId40"/>
    <p:sldId id="305" r:id="rId41"/>
    <p:sldId id="313" r:id="rId42"/>
    <p:sldId id="304" r:id="rId43"/>
    <p:sldId id="307" r:id="rId44"/>
    <p:sldId id="306" r:id="rId45"/>
    <p:sldId id="308" r:id="rId46"/>
    <p:sldId id="309" r:id="rId47"/>
    <p:sldId id="257" r:id="rId48"/>
  </p:sldIdLst>
  <p:sldSz cx="9144000" cy="6858000" type="screen4x3"/>
  <p:notesSz cx="6794500" cy="99187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8585"/>
    <a:srgbClr val="DED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4" autoAdjust="0"/>
    <p:restoredTop sz="62450" autoAdjust="0"/>
  </p:normalViewPr>
  <p:slideViewPr>
    <p:cSldViewPr>
      <p:cViewPr varScale="1">
        <p:scale>
          <a:sx n="72" d="100"/>
          <a:sy n="72" d="100"/>
        </p:scale>
        <p:origin x="276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108"/>
      </p:cViewPr>
      <p:guideLst>
        <p:guide orient="horz" pos="3124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01933" y="9547725"/>
            <a:ext cx="2343300" cy="347545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lvl1pPr algn="r">
              <a:defRPr sz="1200"/>
            </a:lvl1pPr>
          </a:lstStyle>
          <a:p>
            <a:fld id="{45FF557D-432A-48E8-B6AC-1049935D12AD}" type="slidenum">
              <a:rPr lang="es-ES" sz="1000" b="1" smtClean="0">
                <a:latin typeface="BdE Neue Helvetica 55 Roman" pitchFamily="34" charset="0"/>
              </a:rPr>
              <a:pPr/>
              <a:t>‹Nº›</a:t>
            </a:fld>
            <a:endParaRPr lang="es-ES" sz="1000" b="1">
              <a:latin typeface="BdE Neue Helvetica 55 Roma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4249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93700" y="508000"/>
            <a:ext cx="5975350" cy="4481513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1233" y="5115567"/>
            <a:ext cx="5435600" cy="4295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15065" y="9548770"/>
            <a:ext cx="2341846" cy="347545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lvl1pPr algn="r">
              <a:defRPr sz="1000" b="1" baseline="0">
                <a:latin typeface="BdE Neue Helvetica 55 Roman" pitchFamily="34" charset="0"/>
              </a:defRPr>
            </a:lvl1pPr>
          </a:lstStyle>
          <a:p>
            <a:fld id="{74C681DB-6626-43BD-B1FA-3C5BE41CBB6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42128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just" defTabSz="914400" rtl="0" eaLnBrk="1" latinLnBrk="0" hangingPunct="1">
      <a:defRPr sz="1200" kern="1200" baseline="0">
        <a:solidFill>
          <a:schemeClr val="tx1"/>
        </a:solidFill>
        <a:latin typeface="BdE Neue Helvetica 55 Roman" pitchFamily="34" charset="0"/>
        <a:ea typeface="+mn-ea"/>
        <a:cs typeface="+mn-cs"/>
      </a:defRPr>
    </a:lvl1pPr>
    <a:lvl2pPr marL="540000" algn="just" defTabSz="914400" rtl="0" eaLnBrk="1" latinLnBrk="0" hangingPunct="1">
      <a:defRPr sz="1200" kern="1200" baseline="0">
        <a:solidFill>
          <a:srgbClr val="B35C48"/>
        </a:solidFill>
        <a:latin typeface="BdE Neue Helvetica 55 Roman" pitchFamily="34" charset="0"/>
        <a:ea typeface="+mn-ea"/>
        <a:cs typeface="+mn-cs"/>
      </a:defRPr>
    </a:lvl2pPr>
    <a:lvl3pPr marL="990000" algn="just" defTabSz="914400" rtl="0" eaLnBrk="1" latinLnBrk="0" hangingPunct="1">
      <a:defRPr sz="1200" b="0" i="1" kern="1200" baseline="0">
        <a:solidFill>
          <a:schemeClr val="tx1"/>
        </a:solidFill>
        <a:latin typeface="BdE Neue Helvetica 55 Roman" pitchFamily="34" charset="0"/>
        <a:ea typeface="+mn-ea"/>
        <a:cs typeface="+mn-cs"/>
      </a:defRPr>
    </a:lvl3pPr>
    <a:lvl4pPr marL="1429200" algn="just" defTabSz="914400" rtl="0" eaLnBrk="1" latinLnBrk="0" hangingPunct="1">
      <a:defRPr sz="1050" kern="1200" baseline="0">
        <a:solidFill>
          <a:schemeClr val="tx1"/>
        </a:solidFill>
        <a:latin typeface="BdE Neue Helvetica 55 Roman" pitchFamily="34" charset="0"/>
        <a:ea typeface="+mn-ea"/>
        <a:cs typeface="+mn-cs"/>
      </a:defRPr>
    </a:lvl4pPr>
    <a:lvl5pPr marL="1882800" algn="just" defTabSz="914400" rtl="0" eaLnBrk="1" latinLnBrk="0" hangingPunct="1">
      <a:defRPr sz="1050" b="0" i="1" kern="1200" baseline="0">
        <a:solidFill>
          <a:schemeClr val="tx1"/>
        </a:solidFill>
        <a:latin typeface="BdE Neue Helvetica 55 Roman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457200" y="350838"/>
            <a:ext cx="5975350" cy="44831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66015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11644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62074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4000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06602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8069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06304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76836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60213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7066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89154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075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43782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16118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13407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200" kern="1200" baseline="0" dirty="0">
              <a:solidFill>
                <a:schemeClr val="tx1"/>
              </a:solidFill>
              <a:effectLst/>
              <a:latin typeface="BdE Neue Helvetica 55 Roman" pitchFamily="34" charset="0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6196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200" kern="1200" baseline="0" dirty="0">
              <a:solidFill>
                <a:schemeClr val="tx1"/>
              </a:solidFill>
              <a:effectLst/>
              <a:latin typeface="BdE Neue Helvetica 55 Roman" pitchFamily="34" charset="0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56186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200" kern="1200" baseline="0" dirty="0">
              <a:solidFill>
                <a:schemeClr val="tx1"/>
              </a:solidFill>
              <a:effectLst/>
              <a:latin typeface="BdE Neue Helvetica 55 Roman" pitchFamily="34" charset="0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09242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200" kern="1200" baseline="0" dirty="0">
              <a:solidFill>
                <a:schemeClr val="tx1"/>
              </a:solidFill>
              <a:effectLst/>
              <a:latin typeface="BdE Neue Helvetica 55 Roman" pitchFamily="34" charset="0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66036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702910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217105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192777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0033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457200" y="350838"/>
            <a:ext cx="5975350" cy="44831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baseline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042118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17805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31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966199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32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414479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33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057865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13458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457200" y="350838"/>
            <a:ext cx="5975350" cy="44831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baseline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35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26895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36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491791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37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432723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38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340599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457200" y="350838"/>
            <a:ext cx="5975350" cy="44831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baseline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39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66192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baseline="0" dirty="0" smtClean="0"/>
              <a:t> </a:t>
            </a:r>
            <a:endParaRPr lang="es-ES_tradnl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323065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40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23471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41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806142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42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38113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43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073498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44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406326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45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55121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s-ES_tradnl" baseline="0" dirty="0" smtClean="0"/>
              <a:t>            </a:t>
            </a:r>
            <a:endParaRPr lang="es-ES_tradnl" baseline="0" dirty="0" smtClean="0"/>
          </a:p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38018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68728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80488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457200" y="350838"/>
            <a:ext cx="5975350" cy="44831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baseline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22311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93700" y="508000"/>
            <a:ext cx="5975350" cy="4483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681DB-6626-43BD-B1FA-3C5BE41CBB6E}" type="slidenum">
              <a:rPr lang="es-ES" smtClean="0"/>
              <a:pPr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8637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cuadros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Marcador de contenido"/>
          <p:cNvSpPr>
            <a:spLocks noGrp="1"/>
          </p:cNvSpPr>
          <p:nvPr>
            <p:ph sz="quarter" idx="12"/>
          </p:nvPr>
        </p:nvSpPr>
        <p:spPr>
          <a:xfrm>
            <a:off x="226800" y="1483200"/>
            <a:ext cx="4212000" cy="4568400"/>
          </a:xfrm>
        </p:spPr>
        <p:txBody>
          <a:bodyPr>
            <a:no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9" name="8 Marcador de texto"/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658800"/>
            <a:ext cx="2894400" cy="338400"/>
          </a:xfrm>
        </p:spPr>
        <p:txBody>
          <a:bodyPr lIns="0" rIns="46800">
            <a:noAutofit/>
          </a:bodyPr>
          <a:lstStyle>
            <a:lvl1pPr>
              <a:lnSpc>
                <a:spcPts val="1800"/>
              </a:lnSpc>
              <a:defRPr sz="1600" b="0" i="0" baseline="0">
                <a:solidFill>
                  <a:srgbClr val="666666"/>
                </a:solidFill>
              </a:defRPr>
            </a:lvl1pPr>
          </a:lstStyle>
          <a:p>
            <a:pPr lvl="0"/>
            <a:r>
              <a:rPr lang="es-ES" smtClean="0"/>
              <a:t>Subtítulo</a:t>
            </a:r>
          </a:p>
        </p:txBody>
      </p:sp>
      <p:sp>
        <p:nvSpPr>
          <p:cNvPr id="8" name="6 Marcador de contenido"/>
          <p:cNvSpPr>
            <a:spLocks noGrp="1"/>
          </p:cNvSpPr>
          <p:nvPr>
            <p:ph sz="quarter" idx="14"/>
          </p:nvPr>
        </p:nvSpPr>
        <p:spPr>
          <a:xfrm>
            <a:off x="4582800" y="1486800"/>
            <a:ext cx="4212000" cy="4568400"/>
          </a:xfrm>
        </p:spPr>
        <p:txBody>
          <a:bodyPr>
            <a:no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cuadro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Marcador de contenido"/>
          <p:cNvSpPr>
            <a:spLocks noGrp="1"/>
          </p:cNvSpPr>
          <p:nvPr>
            <p:ph sz="quarter" idx="12"/>
          </p:nvPr>
        </p:nvSpPr>
        <p:spPr>
          <a:xfrm>
            <a:off x="226800" y="1483200"/>
            <a:ext cx="8575200" cy="4568400"/>
          </a:xfrm>
        </p:spPr>
        <p:txBody>
          <a:bodyPr>
            <a:no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9" name="8 Marcador de texto"/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658800"/>
            <a:ext cx="2894400" cy="338400"/>
          </a:xfrm>
        </p:spPr>
        <p:txBody>
          <a:bodyPr lIns="0" rIns="46800">
            <a:noAutofit/>
          </a:bodyPr>
          <a:lstStyle>
            <a:lvl1pPr>
              <a:lnSpc>
                <a:spcPts val="1800"/>
              </a:lnSpc>
              <a:defRPr sz="1600" b="0" i="0" baseline="0">
                <a:solidFill>
                  <a:srgbClr val="666666"/>
                </a:solidFill>
              </a:defRPr>
            </a:lvl1pPr>
          </a:lstStyle>
          <a:p>
            <a:pPr lvl="0"/>
            <a:r>
              <a:rPr lang="es-ES" smtClean="0"/>
              <a:t>Subtítulo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cier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sz="quarter" idx="10" hasCustomPrompt="1"/>
          </p:nvPr>
        </p:nvSpPr>
        <p:spPr>
          <a:xfrm>
            <a:off x="450000" y="2286000"/>
            <a:ext cx="6552000" cy="523220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spcBef>
                <a:spcPts val="0"/>
              </a:spcBef>
              <a:buNone/>
              <a:defRPr sz="2800"/>
            </a:lvl1pPr>
            <a:lvl2pPr marL="540000" indent="0">
              <a:spcBef>
                <a:spcPts val="0"/>
              </a:spcBef>
              <a:buNone/>
              <a:defRPr sz="2800"/>
            </a:lvl2pPr>
            <a:lvl3pPr>
              <a:spcBef>
                <a:spcPts val="0"/>
              </a:spcBef>
              <a:defRPr sz="2800"/>
            </a:lvl3pPr>
            <a:lvl4pPr>
              <a:spcBef>
                <a:spcPts val="0"/>
              </a:spcBef>
              <a:defRPr sz="2800"/>
            </a:lvl4pPr>
            <a:lvl5pPr>
              <a:spcBef>
                <a:spcPts val="0"/>
              </a:spcBef>
              <a:defRPr sz="2800"/>
            </a:lvl5pPr>
          </a:lstStyle>
          <a:p>
            <a:pPr lvl="0"/>
            <a:r>
              <a:rPr lang="es-ES" dirty="0" smtClean="0"/>
              <a:t>GRACIAS POR SU ATENCIÓN</a:t>
            </a:r>
          </a:p>
        </p:txBody>
      </p:sp>
      <p:sp>
        <p:nvSpPr>
          <p:cNvPr id="2" name="CuadroTexto 1"/>
          <p:cNvSpPr txBox="1"/>
          <p:nvPr userDrawn="1"/>
        </p:nvSpPr>
        <p:spPr>
          <a:xfrm>
            <a:off x="414756" y="3140968"/>
            <a:ext cx="4464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 smtClean="0"/>
              <a:t>Contacto</a:t>
            </a:r>
            <a:r>
              <a:rPr lang="es-ES_tradnl" sz="1600" baseline="0" dirty="0" smtClean="0"/>
              <a:t>: </a:t>
            </a:r>
            <a:r>
              <a:rPr lang="es-ES_tradnl" sz="1600" dirty="0" smtClean="0"/>
              <a:t>jgalan@bde.es</a:t>
            </a:r>
            <a:endParaRPr lang="es-E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 descr="image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35508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313200" y="1850400"/>
            <a:ext cx="5940000" cy="2834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s-ES_tradnl" sz="2000" b="1" cap="all" baseline="0" dirty="0" smtClean="0">
                <a:solidFill>
                  <a:srgbClr val="B35C48"/>
                </a:solidFill>
                <a:latin typeface="BdE Neue Helvetica 55 Roman" pitchFamily="34" charset="0"/>
              </a:rPr>
              <a:t>Trabajando con las utilidades de </a:t>
            </a:r>
            <a:r>
              <a:rPr lang="es-ES_tradnl" sz="2000" b="1" cap="all" baseline="0" dirty="0" err="1" smtClean="0">
                <a:solidFill>
                  <a:srgbClr val="B35C48"/>
                </a:solidFill>
                <a:latin typeface="BdE Neue Helvetica 55 Roman" pitchFamily="34" charset="0"/>
              </a:rPr>
              <a:t>sfx</a:t>
            </a:r>
            <a:endParaRPr lang="es-ES_tradnl" sz="2000" b="1" cap="all" baseline="0" dirty="0" smtClean="0">
              <a:solidFill>
                <a:srgbClr val="B35C48"/>
              </a:solidFill>
              <a:latin typeface="BdE Neue Helvetica 55 Roman" pitchFamily="34" charset="0"/>
            </a:endParaRPr>
          </a:p>
          <a:p>
            <a:pPr>
              <a:lnSpc>
                <a:spcPts val="2500"/>
              </a:lnSpc>
              <a:spcAft>
                <a:spcPts val="1200"/>
              </a:spcAft>
            </a:pPr>
            <a:endParaRPr lang="es-ES_tradnl" sz="1400" dirty="0" smtClean="0">
              <a:solidFill>
                <a:schemeClr val="bg1"/>
              </a:solidFill>
            </a:endParaRPr>
          </a:p>
          <a:p>
            <a:pPr>
              <a:lnSpc>
                <a:spcPts val="1950"/>
              </a:lnSpc>
              <a:spcBef>
                <a:spcPts val="0"/>
              </a:spcBef>
            </a:pPr>
            <a:r>
              <a:rPr lang="es-ES_tradnl" sz="1400" b="1" baseline="0" dirty="0" smtClean="0">
                <a:latin typeface="BdE Neue Helvetica 55 Roman" pitchFamily="34" charset="0"/>
              </a:rPr>
              <a:t>José Luis Galán Cabilla</a:t>
            </a:r>
          </a:p>
          <a:p>
            <a:pPr>
              <a:lnSpc>
                <a:spcPts val="1950"/>
              </a:lnSpc>
              <a:spcBef>
                <a:spcPts val="0"/>
              </a:spcBef>
            </a:pPr>
            <a:r>
              <a:rPr lang="es-ES_tradnl" sz="1400" baseline="0" dirty="0" smtClean="0">
                <a:latin typeface="BdE Neue Helvetica 55 Roman" pitchFamily="34" charset="0"/>
              </a:rPr>
              <a:t>Documentalista</a:t>
            </a:r>
          </a:p>
          <a:p>
            <a:pPr>
              <a:lnSpc>
                <a:spcPts val="4000"/>
              </a:lnSpc>
              <a:spcBef>
                <a:spcPts val="1200"/>
              </a:spcBef>
              <a:spcAft>
                <a:spcPts val="1200"/>
              </a:spcAft>
            </a:pPr>
            <a:endParaRPr lang="es-ES_tradnl" sz="1400" baseline="0" dirty="0" smtClean="0">
              <a:solidFill>
                <a:schemeClr val="bg1"/>
              </a:solidFill>
              <a:latin typeface="BdE Neue Helvetica 55 Roman" pitchFamily="34" charset="0"/>
            </a:endParaRPr>
          </a:p>
          <a:p>
            <a:pPr>
              <a:lnSpc>
                <a:spcPts val="1450"/>
              </a:lnSpc>
            </a:pPr>
            <a:r>
              <a:rPr lang="es-ES_tradnl" sz="1200" cap="all" baseline="0" dirty="0" smtClean="0">
                <a:latin typeface="BdE Neue Helvetica 55 Roman" pitchFamily="34" charset="0"/>
              </a:rPr>
              <a:t>XIII jornada </a:t>
            </a:r>
            <a:r>
              <a:rPr lang="es-ES_tradnl" sz="1200" cap="all" baseline="0" dirty="0" err="1" smtClean="0">
                <a:latin typeface="BdE Neue Helvetica 55 Roman" pitchFamily="34" charset="0"/>
              </a:rPr>
              <a:t>expania</a:t>
            </a:r>
            <a:endParaRPr lang="es-ES_tradnl" sz="1200" cap="all" baseline="0" dirty="0" smtClean="0">
              <a:latin typeface="BdE Neue Helvetica 55 Roman" pitchFamily="34" charset="0"/>
            </a:endParaRPr>
          </a:p>
          <a:p>
            <a:pPr>
              <a:lnSpc>
                <a:spcPct val="70000"/>
              </a:lnSpc>
              <a:spcBef>
                <a:spcPts val="1000"/>
              </a:spcBef>
            </a:pPr>
            <a:r>
              <a:rPr lang="es-ES_tradnl" sz="1000" baseline="0" dirty="0" smtClean="0">
                <a:latin typeface="BdE Neue Helvetica 55 Roman" pitchFamily="34" charset="0"/>
              </a:rPr>
              <a:t>Santiago de Compostela</a:t>
            </a:r>
          </a:p>
          <a:p>
            <a:pPr>
              <a:lnSpc>
                <a:spcPct val="70000"/>
              </a:lnSpc>
              <a:spcBef>
                <a:spcPts val="600"/>
              </a:spcBef>
            </a:pPr>
            <a:r>
              <a:rPr lang="es-ES_tradnl" sz="1000" baseline="0" dirty="0" smtClean="0">
                <a:latin typeface="BdE Neue Helvetica 55 Roman" pitchFamily="34" charset="0"/>
              </a:rPr>
              <a:t>19 de mayo de 2016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313200" y="6174000"/>
            <a:ext cx="6275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cap="all" baseline="0" dirty="0" smtClean="0">
                <a:latin typeface="BdE Neue Helvetica 55 Roman" pitchFamily="34" charset="0"/>
              </a:rPr>
              <a:t>División de gestión y difusión de la información – unidad de biblioteca</a:t>
            </a:r>
            <a:endParaRPr lang="es-ES" sz="1200" cap="all" baseline="0" dirty="0">
              <a:latin typeface="BdE Neue Helvetica 55 Roman" pitchFamily="34" charset="0"/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6000" y="6174000"/>
            <a:ext cx="3477600" cy="277200"/>
          </a:xfrm>
          <a:prstGeom prst="rect">
            <a:avLst/>
          </a:prstGeom>
        </p:spPr>
        <p:txBody>
          <a:bodyPr vert="horz" wrap="none" lIns="46800" tIns="45720" rIns="0" bIns="45720" rtlCol="0" anchor="ctr" anchorCtr="0"/>
          <a:lstStyle>
            <a:lvl1pPr algn="r">
              <a:defRPr sz="1200" b="1" cap="all" baseline="0">
                <a:solidFill>
                  <a:srgbClr val="B35C48"/>
                </a:solidFill>
                <a:latin typeface="BdE Neue Helvetica 55 Roman" pitchFamily="34" charset="0"/>
              </a:defRPr>
            </a:lvl1pPr>
          </a:lstStyle>
          <a:p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BdE Neue Helvetica 55 Roman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12 Grupo"/>
          <p:cNvGrpSpPr/>
          <p:nvPr/>
        </p:nvGrpSpPr>
        <p:grpSpPr>
          <a:xfrm>
            <a:off x="0" y="0"/>
            <a:ext cx="9144000" cy="6231600"/>
            <a:chOff x="0" y="0"/>
            <a:chExt cx="9144000" cy="6231600"/>
          </a:xfrm>
        </p:grpSpPr>
        <p:sp>
          <p:nvSpPr>
            <p:cNvPr id="11" name="10 Rectángulo"/>
            <p:cNvSpPr/>
            <p:nvPr userDrawn="1"/>
          </p:nvSpPr>
          <p:spPr>
            <a:xfrm>
              <a:off x="0" y="0"/>
              <a:ext cx="9144000" cy="623160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0" name="9 Imagen" descr="image2.jpe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6249600" y="0"/>
              <a:ext cx="2894400" cy="639180"/>
            </a:xfrm>
            <a:prstGeom prst="rect">
              <a:avLst/>
            </a:prstGeom>
          </p:spPr>
        </p:pic>
      </p:grp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230400" y="111600"/>
            <a:ext cx="5929200" cy="871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TÍTULO DE LA DIAPOSITIVA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6800" y="1483200"/>
            <a:ext cx="8575200" cy="4568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pic>
        <p:nvPicPr>
          <p:cNvPr id="7" name="6 Imagen" descr="image4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1200" y="6418800"/>
            <a:ext cx="1368000" cy="302400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1979712" y="6451200"/>
            <a:ext cx="6329088" cy="23040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r"/>
            <a:r>
              <a:rPr lang="es-ES_tradnl" sz="900" cap="all" baseline="0" dirty="0" smtClean="0">
                <a:solidFill>
                  <a:srgbClr val="858585"/>
                </a:solidFill>
                <a:latin typeface="BdE Neue Helvetica 55 Roman" pitchFamily="34" charset="0"/>
              </a:rPr>
              <a:t>Departamento de gestión y difusión de la información – unidad de biblioteca</a:t>
            </a:r>
            <a:endParaRPr lang="es-ES" sz="900" cap="all" baseline="0" dirty="0">
              <a:solidFill>
                <a:srgbClr val="858585"/>
              </a:solidFill>
              <a:latin typeface="BdE Neue Helvetica 55 Roman" pitchFamily="34" charset="0"/>
            </a:endParaRPr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28772" y="6400800"/>
            <a:ext cx="356828" cy="292388"/>
          </a:xfrm>
          <a:prstGeom prst="rect">
            <a:avLst/>
          </a:prstGeom>
        </p:spPr>
        <p:txBody>
          <a:bodyPr vert="horz" wrap="none" lIns="91440" tIns="45720" rIns="0" bIns="45720" rtlCol="0" anchor="t" anchorCtr="0">
            <a:spAutoFit/>
          </a:bodyPr>
          <a:lstStyle>
            <a:lvl1pPr algn="r">
              <a:defRPr sz="1300" b="1" i="0" baseline="0">
                <a:solidFill>
                  <a:srgbClr val="858585"/>
                </a:solidFill>
                <a:latin typeface="BdE Neue Helvetica 55 Roman" pitchFamily="34" charset="0"/>
              </a:defRPr>
            </a:lvl1pPr>
          </a:lstStyle>
          <a:p>
            <a:fld id="{2B9BC9A3-3827-4B12-B39F-E702A0763D5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 cap="all" baseline="0">
          <a:solidFill>
            <a:srgbClr val="B35C48"/>
          </a:solidFill>
          <a:latin typeface="BdE Neue Helvetica 55 Roman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160"/>
        </a:lnSpc>
        <a:spcBef>
          <a:spcPts val="0"/>
        </a:spcBef>
        <a:spcAft>
          <a:spcPts val="432"/>
        </a:spcAft>
        <a:buFontTx/>
        <a:buNone/>
        <a:defRPr sz="1800" b="1" kern="1200">
          <a:solidFill>
            <a:schemeClr val="tx1"/>
          </a:solidFill>
          <a:latin typeface="BdE Neue Helvetica 55 Roman" pitchFamily="34" charset="0"/>
          <a:ea typeface="+mn-ea"/>
          <a:cs typeface="+mn-cs"/>
        </a:defRPr>
      </a:lvl1pPr>
      <a:lvl2pPr marL="540000" indent="-3600" algn="l" defTabSz="914400" rtl="0" eaLnBrk="1" latinLnBrk="0" hangingPunct="1">
        <a:lnSpc>
          <a:spcPts val="2160"/>
        </a:lnSpc>
        <a:spcBef>
          <a:spcPts val="0"/>
        </a:spcBef>
        <a:spcAft>
          <a:spcPts val="432"/>
        </a:spcAft>
        <a:buFontTx/>
        <a:buNone/>
        <a:defRPr sz="1800" kern="1200" baseline="0">
          <a:solidFill>
            <a:srgbClr val="B35C48"/>
          </a:solidFill>
          <a:latin typeface="BdE Neue Helvetica 55 Roman" pitchFamily="34" charset="0"/>
          <a:ea typeface="+mn-ea"/>
          <a:cs typeface="+mn-cs"/>
        </a:defRPr>
      </a:lvl2pPr>
      <a:lvl3pPr marL="990000" indent="10800" algn="l" defTabSz="914400" rtl="0" eaLnBrk="1" latinLnBrk="0" hangingPunct="1">
        <a:lnSpc>
          <a:spcPts val="2160"/>
        </a:lnSpc>
        <a:spcBef>
          <a:spcPts val="0"/>
        </a:spcBef>
        <a:spcAft>
          <a:spcPts val="432"/>
        </a:spcAft>
        <a:buFontTx/>
        <a:buNone/>
        <a:defRPr sz="1800" i="1" kern="1200">
          <a:solidFill>
            <a:schemeClr val="tx1"/>
          </a:solidFill>
          <a:latin typeface="BdE Neue Helvetica 55 Roman" pitchFamily="34" charset="0"/>
          <a:ea typeface="+mn-ea"/>
          <a:cs typeface="+mn-cs"/>
        </a:defRPr>
      </a:lvl3pPr>
      <a:lvl4pPr marL="1429200" indent="7200" algn="l" defTabSz="914400" rtl="0" eaLnBrk="1" latinLnBrk="0" hangingPunct="1">
        <a:lnSpc>
          <a:spcPts val="2160"/>
        </a:lnSpc>
        <a:spcBef>
          <a:spcPts val="0"/>
        </a:spcBef>
        <a:spcAft>
          <a:spcPts val="432"/>
        </a:spcAft>
        <a:buFontTx/>
        <a:buNone/>
        <a:defRPr sz="1600" kern="1200">
          <a:solidFill>
            <a:schemeClr val="tx1"/>
          </a:solidFill>
          <a:latin typeface="BdE Neue Helvetica 55 Roman" pitchFamily="34" charset="0"/>
          <a:ea typeface="+mn-ea"/>
          <a:cs typeface="+mn-cs"/>
        </a:defRPr>
      </a:lvl4pPr>
      <a:lvl5pPr marL="1882800" indent="-3600" algn="l" defTabSz="914400" rtl="0" eaLnBrk="1" latinLnBrk="0" hangingPunct="1">
        <a:lnSpc>
          <a:spcPts val="2160"/>
        </a:lnSpc>
        <a:spcBef>
          <a:spcPts val="0"/>
        </a:spcBef>
        <a:spcAft>
          <a:spcPts val="432"/>
        </a:spcAft>
        <a:buFontTx/>
        <a:buNone/>
        <a:defRPr sz="1600" i="1" kern="1200">
          <a:solidFill>
            <a:schemeClr val="tx1"/>
          </a:solidFill>
          <a:latin typeface="BdE Neue Helvetica 55 Roman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450000" y="6237312"/>
            <a:ext cx="6642280" cy="27699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es-ES_tradnl" sz="1200" cap="all" baseline="0" dirty="0" smtClean="0">
                <a:solidFill>
                  <a:srgbClr val="858585"/>
                </a:solidFill>
                <a:latin typeface="BdE Neue Helvetica 55 Roman" pitchFamily="34" charset="0"/>
              </a:rPr>
              <a:t>Departamento de gestión y difusión de la información – unidad de biblioteca</a:t>
            </a:r>
            <a:endParaRPr lang="es-ES" sz="1200" cap="all" baseline="0" dirty="0">
              <a:solidFill>
                <a:srgbClr val="858585"/>
              </a:solidFill>
              <a:latin typeface="BdE Neue Helvetica 55 Roman" pitchFamily="34" charset="0"/>
            </a:endParaRPr>
          </a:p>
        </p:txBody>
      </p:sp>
      <p:pic>
        <p:nvPicPr>
          <p:cNvPr id="6" name="5 Imagen" descr="image4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00" y="5486400"/>
            <a:ext cx="1998000" cy="441225"/>
          </a:xfrm>
          <a:prstGeom prst="rect">
            <a:avLst/>
          </a:prstGeom>
        </p:spPr>
      </p:pic>
      <p:pic>
        <p:nvPicPr>
          <p:cNvPr id="7" name="6 Imagen" descr="image2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49600" y="0"/>
            <a:ext cx="2894400" cy="6391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BdE Neue Helvetica 55 Roman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321_carga_ebooks/321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hyperlink" Target="321_carga_ebooks/321origen.xlsx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so.org/apps/group_public/download.php/12720/rp-9-2014_KBART.pd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hyperlink" Target="ejemplo_kbart.txt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322_carga_kbart/322.pd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hyperlink" Target="322_carga_kbart/Springer_Subscribed_Journals.txt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323_carga_thresholds/323.pdf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hyperlink" Target="323_carga_thresholds/323origen.xlsx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opbox.com/sh/dhh26gqnqd962cp/AADYsPRtjMObMBNqe8uC3lZKa?dl=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regexp_ejemplos.ods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regexr.com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sfx.greendata.es/sfxtst41?url_ver=Z39.88-2004&amp;url_ctx_fmt=info:ofi/fmt:kev:mtx:ctx&amp;ctx_ver=Z39.88-2004&amp;ctx_enc=info:ofi/enc:UTF-8&amp;rfr_id=info:sid/sfxit.com:kbmanager&amp;sfx.ignore_date_threshold=1&amp;rft.object_id=954921334029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partneraccess.oclc.org/wcpa/servlet/OUExplain2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sfx.greendata.es/sfxtst41?url_ver=Z39.88-2004&amp;rfr_id=info:sid/ALEPH&amp;sfx.ignore_date_threshold=1&amp;rft.object_id=954921334029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hyperlink" Target="http://sfx.greendata.es/sfxtst41?url_ver=Z39.88-2004&amp;rfr_id=info:sid/ALEPH&amp;sfx.ignore_date_threshold=1&amp;rft.object_id=954921334029&amp;rft.object_portfolio_id=3170000000112686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324_carga_jtocs/324.pdf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4" Type="http://schemas.openxmlformats.org/officeDocument/2006/relationships/hyperlink" Target="324_carga_jtocs/324origen.ods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325_objetos_locales/325.pdf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Relationship Id="rId4" Type="http://schemas.openxmlformats.org/officeDocument/2006/relationships/hyperlink" Target="325_objetos_locales/325origen.xlsx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421_compara_paquetes/421.pdf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422_compara_cancela/422.pdf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521_export_copia_seguridad/521.pdf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522_export_html/522.pdf" TargetMode="Externa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hyperlink" Target="522_export_html/elgaronline_css.html" TargetMode="External"/><Relationship Id="rId4" Type="http://schemas.openxmlformats.org/officeDocument/2006/relationships/hyperlink" Target="321_carga_ebooks/321.pdf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1844824"/>
            <a:ext cx="1877378" cy="2931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CARGA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10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968552"/>
          </a:xfrm>
        </p:spPr>
        <p:txBody>
          <a:bodyPr/>
          <a:lstStyle/>
          <a:p>
            <a:r>
              <a:rPr lang="es-ES_tradnl" dirty="0"/>
              <a:t>Ficheros de texto delimitado por tabulaciones (</a:t>
            </a:r>
            <a:r>
              <a:rPr lang="es-ES_tradnl" dirty="0">
                <a:solidFill>
                  <a:schemeClr val="accent1"/>
                </a:solidFill>
              </a:rPr>
              <a:t>formato TSV</a:t>
            </a:r>
            <a:r>
              <a:rPr lang="es-ES_tradnl" dirty="0"/>
              <a:t>)</a:t>
            </a:r>
          </a:p>
          <a:p>
            <a:pPr lvl="1"/>
            <a:r>
              <a:rPr lang="es-ES_tradnl" dirty="0" smtClean="0"/>
              <a:t>Filas/Registros </a:t>
            </a:r>
            <a:r>
              <a:rPr lang="es-ES_tradnl" dirty="0"/>
              <a:t>delimitados por </a:t>
            </a:r>
            <a:r>
              <a:rPr lang="es-ES_tradnl" dirty="0" smtClean="0"/>
              <a:t>saltos </a:t>
            </a:r>
            <a:r>
              <a:rPr lang="es-ES_tradnl" dirty="0"/>
              <a:t>de </a:t>
            </a:r>
            <a:r>
              <a:rPr lang="es-ES_tradnl" dirty="0" smtClean="0"/>
              <a:t>línea </a:t>
            </a:r>
            <a:r>
              <a:rPr lang="es-ES_tradnl" dirty="0"/>
              <a:t>(\n)</a:t>
            </a:r>
          </a:p>
          <a:p>
            <a:pPr lvl="1"/>
            <a:r>
              <a:rPr lang="es-ES_tradnl" dirty="0" smtClean="0"/>
              <a:t>Columnas/Campos </a:t>
            </a:r>
            <a:r>
              <a:rPr lang="es-ES_tradnl" dirty="0"/>
              <a:t>delimitados por tabulador (\t)</a:t>
            </a:r>
          </a:p>
          <a:p>
            <a:r>
              <a:rPr lang="es-ES_tradnl" dirty="0"/>
              <a:t>Problemas comunes con los ficheros de texto</a:t>
            </a:r>
          </a:p>
          <a:p>
            <a:pPr lvl="1"/>
            <a:r>
              <a:rPr lang="es-ES_tradnl" dirty="0"/>
              <a:t>Nombre de los ficheros</a:t>
            </a:r>
          </a:p>
          <a:p>
            <a:pPr lvl="2"/>
            <a:r>
              <a:rPr lang="es-ES_tradnl" dirty="0"/>
              <a:t>No pueden contener espacios</a:t>
            </a:r>
          </a:p>
          <a:p>
            <a:pPr lvl="2"/>
            <a:r>
              <a:rPr lang="es-ES_tradnl" dirty="0"/>
              <a:t>Utilizar solamente caracteres alfanuméricos y guiones bajos</a:t>
            </a:r>
          </a:p>
          <a:p>
            <a:pPr lvl="1"/>
            <a:r>
              <a:rPr lang="es-ES_tradnl" dirty="0"/>
              <a:t>Codificación de caracteres</a:t>
            </a:r>
          </a:p>
          <a:p>
            <a:pPr lvl="2"/>
            <a:r>
              <a:rPr lang="es-ES_tradnl" dirty="0"/>
              <a:t>Abrir y guardar ficheros con codificación UTF-8</a:t>
            </a:r>
          </a:p>
          <a:p>
            <a:pPr lvl="1"/>
            <a:r>
              <a:rPr lang="es-ES_tradnl" dirty="0"/>
              <a:t>Números en notación científica</a:t>
            </a:r>
          </a:p>
          <a:p>
            <a:pPr lvl="2"/>
            <a:r>
              <a:rPr lang="es-ES_tradnl" dirty="0"/>
              <a:t>Cambiar </a:t>
            </a:r>
            <a:r>
              <a:rPr lang="es-ES_tradnl" dirty="0" smtClean="0"/>
              <a:t>formato de </a:t>
            </a:r>
            <a:r>
              <a:rPr lang="es-ES_tradnl" dirty="0"/>
              <a:t>celdas a texto al abrir los ficheros en la hoja de cálculo</a:t>
            </a:r>
          </a:p>
          <a:p>
            <a:pPr lvl="1"/>
            <a:r>
              <a:rPr lang="es-ES_tradnl" dirty="0"/>
              <a:t>Abrir y guardar en formato TSV en la hoja de cálculo</a:t>
            </a:r>
          </a:p>
          <a:p>
            <a:pPr lvl="2"/>
            <a:r>
              <a:rPr lang="es-ES_tradnl" dirty="0"/>
              <a:t>Diferencias en cada </a:t>
            </a:r>
            <a:r>
              <a:rPr lang="es-ES_tradnl" dirty="0" smtClean="0"/>
              <a:t>aplicación</a:t>
            </a:r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Ficheros de texto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2070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CARGA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11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968552"/>
          </a:xfrm>
        </p:spPr>
        <p:txBody>
          <a:bodyPr/>
          <a:lstStyle/>
          <a:p>
            <a:r>
              <a:rPr lang="es-ES_tradnl" dirty="0" smtClean="0">
                <a:hlinkClick r:id="rId3" action="ppaction://hlinkfile"/>
              </a:rPr>
              <a:t>3.2.1 - Carga y activación de un grupo de libros adquiridos</a:t>
            </a:r>
            <a:endParaRPr lang="es-ES_tradnl" dirty="0" smtClean="0"/>
          </a:p>
          <a:p>
            <a:pPr lvl="1"/>
            <a:r>
              <a:rPr lang="es-ES_tradnl" dirty="0" smtClean="0"/>
              <a:t>Fichero de partida: </a:t>
            </a:r>
            <a:r>
              <a:rPr lang="es-ES_tradnl" i="1" dirty="0" smtClean="0">
                <a:solidFill>
                  <a:schemeClr val="tx1"/>
                </a:solidFill>
                <a:hlinkClick r:id="rId4" action="ppaction://hlinkfile"/>
              </a:rPr>
              <a:t>321origen.xlsx</a:t>
            </a:r>
            <a:endParaRPr lang="es-ES_tradnl" i="1" dirty="0" smtClean="0">
              <a:solidFill>
                <a:schemeClr val="tx1"/>
              </a:solidFill>
            </a:endParaRPr>
          </a:p>
          <a:p>
            <a:r>
              <a:rPr lang="es-ES_tradnl" dirty="0" smtClean="0"/>
              <a:t>Pasos</a:t>
            </a:r>
          </a:p>
          <a:p>
            <a:pPr lvl="1"/>
            <a:r>
              <a:rPr lang="es-ES_tradnl" dirty="0" smtClean="0"/>
              <a:t>Preparar fichero de carga</a:t>
            </a:r>
          </a:p>
          <a:p>
            <a:pPr lvl="2"/>
            <a:r>
              <a:rPr lang="es-ES_tradnl" dirty="0" err="1" smtClean="0"/>
              <a:t>Primary</a:t>
            </a:r>
            <a:r>
              <a:rPr lang="es-ES_tradnl" dirty="0" smtClean="0"/>
              <a:t> Key: </a:t>
            </a:r>
            <a:r>
              <a:rPr lang="es-ES_tradnl" dirty="0" err="1" smtClean="0">
                <a:solidFill>
                  <a:schemeClr val="tx1"/>
                </a:solidFill>
              </a:rPr>
              <a:t>ISBNs</a:t>
            </a:r>
            <a:endParaRPr lang="es-ES_tradnl" dirty="0" smtClean="0">
              <a:solidFill>
                <a:schemeClr val="tx1"/>
              </a:solidFill>
            </a:endParaRPr>
          </a:p>
          <a:p>
            <a:pPr lvl="2"/>
            <a:r>
              <a:rPr lang="es-ES_tradnl" dirty="0" err="1" smtClean="0"/>
              <a:t>Activation</a:t>
            </a:r>
            <a:r>
              <a:rPr lang="es-ES_tradnl" dirty="0" smtClean="0"/>
              <a:t> Status: </a:t>
            </a:r>
            <a:r>
              <a:rPr lang="es-ES_tradnl" dirty="0" smtClean="0">
                <a:solidFill>
                  <a:schemeClr val="tx1"/>
                </a:solidFill>
              </a:rPr>
              <a:t>ACTIVE</a:t>
            </a:r>
          </a:p>
          <a:p>
            <a:pPr lvl="1"/>
            <a:r>
              <a:rPr lang="es-ES_tradnl" dirty="0" smtClean="0"/>
              <a:t>Guardar hoja en </a:t>
            </a:r>
            <a:r>
              <a:rPr lang="es-ES_tradnl" dirty="0" smtClean="0">
                <a:solidFill>
                  <a:schemeClr val="tx1"/>
                </a:solidFill>
              </a:rPr>
              <a:t>formato TSV</a:t>
            </a:r>
          </a:p>
          <a:p>
            <a:pPr lvl="1"/>
            <a:r>
              <a:rPr lang="es-ES_tradnl" dirty="0" smtClean="0"/>
              <a:t>Cargar en </a:t>
            </a:r>
            <a:r>
              <a:rPr lang="es-ES_tradnl" dirty="0" err="1" smtClean="0"/>
              <a:t>DataLoader</a:t>
            </a:r>
            <a:endParaRPr lang="es-ES_tradnl" dirty="0" smtClean="0"/>
          </a:p>
          <a:p>
            <a:pPr lvl="1"/>
            <a:r>
              <a:rPr lang="es-ES_tradnl" dirty="0" smtClean="0"/>
              <a:t>Comprobar resultados</a:t>
            </a:r>
          </a:p>
          <a:p>
            <a:r>
              <a:rPr lang="es-ES_tradnl" dirty="0" smtClean="0"/>
              <a:t>Informes</a:t>
            </a:r>
          </a:p>
          <a:p>
            <a:pPr lvl="1"/>
            <a:r>
              <a:rPr lang="es-ES_tradnl" dirty="0" smtClean="0"/>
              <a:t>Resultados </a:t>
            </a:r>
          </a:p>
          <a:p>
            <a:pPr lvl="1"/>
            <a:r>
              <a:rPr lang="es-ES_tradnl" dirty="0" smtClean="0"/>
              <a:t>Copia del fichero de carga</a:t>
            </a:r>
          </a:p>
          <a:p>
            <a:pPr lvl="1"/>
            <a:r>
              <a:rPr lang="es-ES_tradnl" dirty="0" smtClean="0"/>
              <a:t>Log de la carga</a:t>
            </a:r>
          </a:p>
          <a:p>
            <a:endParaRPr lang="es-ES_tradnl" dirty="0" smtClean="0">
              <a:solidFill>
                <a:schemeClr val="tx1"/>
              </a:solidFill>
            </a:endParaRPr>
          </a:p>
          <a:p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Caso práctico  3.2.1</a:t>
            </a:r>
            <a:endParaRPr lang="es-ES_tradnl" dirty="0"/>
          </a:p>
        </p:txBody>
      </p:sp>
      <p:pic>
        <p:nvPicPr>
          <p:cNvPr id="6" name="Imagen 5"/>
          <p:cNvPicPr/>
          <p:nvPr/>
        </p:nvPicPr>
        <p:blipFill>
          <a:blip r:embed="rId5"/>
          <a:stretch>
            <a:fillRect/>
          </a:stretch>
        </p:blipFill>
        <p:spPr>
          <a:xfrm>
            <a:off x="4521890" y="2420888"/>
            <a:ext cx="4283710" cy="289052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1975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CARGA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12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968552"/>
          </a:xfrm>
        </p:spPr>
        <p:txBody>
          <a:bodyPr/>
          <a:lstStyle/>
          <a:p>
            <a:r>
              <a:rPr lang="en-US" dirty="0" smtClean="0"/>
              <a:t>KBART =  </a:t>
            </a:r>
            <a:r>
              <a:rPr lang="en-US" i="1" dirty="0" smtClean="0">
                <a:solidFill>
                  <a:schemeClr val="accent1"/>
                </a:solidFill>
              </a:rPr>
              <a:t>Knowledge </a:t>
            </a:r>
            <a:r>
              <a:rPr lang="en-US" i="1" dirty="0">
                <a:solidFill>
                  <a:schemeClr val="accent1"/>
                </a:solidFill>
              </a:rPr>
              <a:t>Bases and Related </a:t>
            </a:r>
            <a:r>
              <a:rPr lang="en-US" i="1" dirty="0" smtClean="0">
                <a:solidFill>
                  <a:schemeClr val="accent1"/>
                </a:solidFill>
              </a:rPr>
              <a:t>Tools</a:t>
            </a:r>
          </a:p>
          <a:p>
            <a:r>
              <a:rPr lang="es-ES" dirty="0" smtClean="0"/>
              <a:t>Tipo </a:t>
            </a:r>
            <a:r>
              <a:rPr lang="es-ES" dirty="0"/>
              <a:t>específico de formato </a:t>
            </a:r>
            <a:r>
              <a:rPr lang="es-ES" dirty="0" smtClean="0"/>
              <a:t>TSV</a:t>
            </a:r>
          </a:p>
          <a:p>
            <a:pPr lvl="1"/>
            <a:r>
              <a:rPr lang="es-ES" dirty="0" smtClean="0"/>
              <a:t>Reglas específicas del formato</a:t>
            </a:r>
          </a:p>
          <a:p>
            <a:pPr lvl="1"/>
            <a:r>
              <a:rPr lang="es-ES" dirty="0" smtClean="0"/>
              <a:t>Definición de campos y sus nombres</a:t>
            </a:r>
          </a:p>
          <a:p>
            <a:r>
              <a:rPr lang="es-ES" dirty="0" smtClean="0"/>
              <a:t>Forma </a:t>
            </a:r>
            <a:r>
              <a:rPr lang="es-ES" dirty="0"/>
              <a:t>parte de una </a:t>
            </a:r>
            <a:r>
              <a:rPr lang="es-ES" dirty="0">
                <a:hlinkClick r:id="rId3"/>
              </a:rPr>
              <a:t>práctica recomendada de la </a:t>
            </a:r>
            <a:r>
              <a:rPr lang="es-ES" dirty="0" smtClean="0">
                <a:hlinkClick r:id="rId3"/>
              </a:rPr>
              <a:t>NISO</a:t>
            </a:r>
            <a:endParaRPr lang="es-ES" dirty="0" smtClean="0"/>
          </a:p>
          <a:p>
            <a:pPr lvl="1"/>
            <a:r>
              <a:rPr lang="es-ES" dirty="0" smtClean="0"/>
              <a:t>Recomendaciones </a:t>
            </a:r>
            <a:r>
              <a:rPr lang="es-ES" dirty="0"/>
              <a:t>para el intercambio de metadatos entre proveedores de contenidos, desarrolladores y usuarios</a:t>
            </a:r>
            <a:r>
              <a:rPr lang="es-ES" dirty="0" smtClean="0"/>
              <a:t>.</a:t>
            </a:r>
          </a:p>
          <a:p>
            <a:r>
              <a:rPr lang="es-ES_tradnl" dirty="0" smtClean="0"/>
              <a:t>Facilita la carga y activación de portfolios en SFX</a:t>
            </a:r>
          </a:p>
          <a:p>
            <a:pPr lvl="1"/>
            <a:r>
              <a:rPr lang="es-ES_tradnl" dirty="0" smtClean="0"/>
              <a:t>No hay que construir los </a:t>
            </a:r>
            <a:r>
              <a:rPr lang="es-ES_tradnl" dirty="0" err="1" smtClean="0">
                <a:solidFill>
                  <a:schemeClr val="tx1"/>
                </a:solidFill>
              </a:rPr>
              <a:t>thresholds</a:t>
            </a:r>
            <a:endParaRPr lang="es-ES_tradnl" dirty="0">
              <a:solidFill>
                <a:schemeClr val="tx1"/>
              </a:solidFill>
            </a:endParaRPr>
          </a:p>
          <a:p>
            <a:r>
              <a:rPr lang="es-ES_tradnl" dirty="0" smtClean="0">
                <a:solidFill>
                  <a:schemeClr val="accent1"/>
                </a:solidFill>
              </a:rPr>
              <a:t>IMPORTANTE</a:t>
            </a:r>
            <a:r>
              <a:rPr lang="es-ES_tradnl" dirty="0" smtClean="0"/>
              <a:t> diferenciar entre:</a:t>
            </a:r>
          </a:p>
          <a:p>
            <a:pPr lvl="1"/>
            <a:r>
              <a:rPr lang="es-ES_tradnl" dirty="0" smtClean="0">
                <a:solidFill>
                  <a:schemeClr val="tx1"/>
                </a:solidFill>
              </a:rPr>
              <a:t>KBART de las colecciones ofertadas por un proveedor</a:t>
            </a:r>
          </a:p>
          <a:p>
            <a:pPr lvl="1"/>
            <a:r>
              <a:rPr lang="es-ES_tradnl" dirty="0" smtClean="0">
                <a:solidFill>
                  <a:schemeClr val="tx1"/>
                </a:solidFill>
              </a:rPr>
              <a:t>KBART de nuestros </a:t>
            </a:r>
            <a:r>
              <a:rPr lang="es-ES_tradnl" i="1" dirty="0" smtClean="0">
                <a:solidFill>
                  <a:schemeClr val="accent1"/>
                </a:solidFill>
              </a:rPr>
              <a:t>holdings </a:t>
            </a:r>
            <a:r>
              <a:rPr lang="es-ES_tradnl" dirty="0" smtClean="0">
                <a:solidFill>
                  <a:schemeClr val="tx1"/>
                </a:solidFill>
              </a:rPr>
              <a:t>en ese proveedor</a:t>
            </a:r>
            <a:endParaRPr lang="es-ES_tradnl" i="1" dirty="0" smtClean="0">
              <a:solidFill>
                <a:schemeClr val="accent1"/>
              </a:solidFill>
            </a:endParaRPr>
          </a:p>
          <a:p>
            <a:r>
              <a:rPr lang="es-ES_tradnl" dirty="0" smtClean="0"/>
              <a:t>Fichero de ejemplo: </a:t>
            </a:r>
            <a:r>
              <a:rPr lang="es-ES_tradnl" dirty="0" smtClean="0">
                <a:hlinkClick r:id="rId4" action="ppaction://hlinkfile"/>
              </a:rPr>
              <a:t>ejemplo_kbart.txt</a:t>
            </a:r>
            <a:r>
              <a:rPr lang="es-ES_tradnl" dirty="0" smtClean="0"/>
              <a:t> 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Formato KBART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52241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CARGA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13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968552"/>
          </a:xfrm>
        </p:spPr>
        <p:txBody>
          <a:bodyPr/>
          <a:lstStyle/>
          <a:p>
            <a:r>
              <a:rPr lang="es-ES_tradnl" dirty="0" smtClean="0">
                <a:hlinkClick r:id="rId3" action="ppaction://hlinkfile"/>
              </a:rPr>
              <a:t>3.2.2 - Carga y activación de un fichero KBART</a:t>
            </a:r>
            <a:endParaRPr lang="es-ES_tradnl" dirty="0" smtClean="0"/>
          </a:p>
          <a:p>
            <a:r>
              <a:rPr lang="es-ES_tradnl" dirty="0" smtClean="0"/>
              <a:t>Fichero </a:t>
            </a:r>
            <a:r>
              <a:rPr lang="es-ES_tradnl" dirty="0"/>
              <a:t>de partida: </a:t>
            </a:r>
            <a:r>
              <a:rPr lang="es-ES_tradnl" dirty="0" smtClean="0">
                <a:hlinkClick r:id="rId4" action="ppaction://hlinkfile"/>
              </a:rPr>
              <a:t>Springer_Subscribed_Journals.txt</a:t>
            </a:r>
            <a:endParaRPr lang="es-ES_tradnl" dirty="0" smtClean="0"/>
          </a:p>
          <a:p>
            <a:r>
              <a:rPr lang="es-ES_tradnl" dirty="0" smtClean="0"/>
              <a:t>Pasos</a:t>
            </a:r>
            <a:endParaRPr lang="es-ES_tradnl" dirty="0"/>
          </a:p>
          <a:p>
            <a:pPr lvl="1"/>
            <a:r>
              <a:rPr lang="es-ES_tradnl" dirty="0" smtClean="0"/>
              <a:t>Cargar </a:t>
            </a:r>
            <a:r>
              <a:rPr lang="es-ES_tradnl" dirty="0"/>
              <a:t>en </a:t>
            </a:r>
            <a:r>
              <a:rPr lang="es-ES_tradnl" dirty="0" err="1"/>
              <a:t>DataLoader</a:t>
            </a:r>
            <a:endParaRPr lang="es-ES_tradnl" dirty="0"/>
          </a:p>
          <a:p>
            <a:pPr lvl="1"/>
            <a:r>
              <a:rPr lang="es-ES_tradnl" dirty="0"/>
              <a:t>Comprobar resultados</a:t>
            </a:r>
          </a:p>
          <a:p>
            <a:r>
              <a:rPr lang="es-ES_tradnl" dirty="0"/>
              <a:t>Informes</a:t>
            </a:r>
          </a:p>
          <a:p>
            <a:pPr lvl="1"/>
            <a:r>
              <a:rPr lang="es-ES_tradnl" dirty="0"/>
              <a:t>Resultados </a:t>
            </a:r>
          </a:p>
          <a:p>
            <a:pPr lvl="1"/>
            <a:r>
              <a:rPr lang="es-ES_tradnl" dirty="0"/>
              <a:t>Copia del fichero de carga</a:t>
            </a:r>
          </a:p>
          <a:p>
            <a:pPr lvl="1"/>
            <a:r>
              <a:rPr lang="es-ES_tradnl" dirty="0"/>
              <a:t>Log de la carga</a:t>
            </a:r>
          </a:p>
          <a:p>
            <a:endParaRPr lang="es-ES_tradnl" dirty="0" smtClean="0"/>
          </a:p>
          <a:p>
            <a:r>
              <a:rPr lang="es-ES_tradnl" dirty="0" smtClean="0">
                <a:solidFill>
                  <a:schemeClr val="accent1"/>
                </a:solidFill>
              </a:rPr>
              <a:t>IMPORTANTE:  </a:t>
            </a:r>
            <a:r>
              <a:rPr lang="es-ES_tradnl" dirty="0" smtClean="0"/>
              <a:t>Suscripciones activas</a:t>
            </a:r>
          </a:p>
          <a:p>
            <a:pPr lvl="1"/>
            <a:r>
              <a:rPr lang="es-ES" dirty="0" smtClean="0"/>
              <a:t>Indican disponibilidad hasta el último número publicado/suscrito</a:t>
            </a:r>
          </a:p>
          <a:p>
            <a:pPr lvl="1"/>
            <a:r>
              <a:rPr lang="es-ES_tradnl" dirty="0" smtClean="0"/>
              <a:t>Dejar en blanco los campos: </a:t>
            </a:r>
          </a:p>
          <a:p>
            <a:pPr lvl="2"/>
            <a:r>
              <a:rPr lang="es-ES" dirty="0" err="1" smtClean="0">
                <a:solidFill>
                  <a:schemeClr val="tx1"/>
                </a:solidFill>
              </a:rPr>
              <a:t>date_last_issue_online</a:t>
            </a:r>
            <a:r>
              <a:rPr lang="es-ES" dirty="0" smtClean="0"/>
              <a:t>, </a:t>
            </a:r>
            <a:r>
              <a:rPr lang="es-ES" i="1" dirty="0" err="1" smtClean="0">
                <a:solidFill>
                  <a:schemeClr val="tx1"/>
                </a:solidFill>
              </a:rPr>
              <a:t>num_last_vol_online</a:t>
            </a:r>
            <a:r>
              <a:rPr lang="es-ES" dirty="0"/>
              <a:t> </a:t>
            </a:r>
            <a:r>
              <a:rPr lang="es-ES" dirty="0" smtClean="0"/>
              <a:t>y </a:t>
            </a:r>
            <a:r>
              <a:rPr lang="es-ES" i="1" dirty="0" err="1" smtClean="0">
                <a:solidFill>
                  <a:schemeClr val="tx1"/>
                </a:solidFill>
              </a:rPr>
              <a:t>num_last_issue_online</a:t>
            </a:r>
            <a:endParaRPr lang="es-ES" i="1" dirty="0">
              <a:solidFill>
                <a:schemeClr val="tx1"/>
              </a:solidFill>
            </a:endParaRPr>
          </a:p>
          <a:p>
            <a:pPr lvl="1"/>
            <a:endParaRPr lang="es-ES" dirty="0"/>
          </a:p>
          <a:p>
            <a:pPr lvl="1"/>
            <a:endParaRPr lang="es-ES" dirty="0"/>
          </a:p>
          <a:p>
            <a:endParaRPr lang="es-ES_tradnl" dirty="0" smtClean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Caso práctico 3.2.2</a:t>
            </a:r>
            <a:endParaRPr lang="es-ES_tradnl" dirty="0"/>
          </a:p>
        </p:txBody>
      </p:sp>
      <p:pic>
        <p:nvPicPr>
          <p:cNvPr id="6" name="Imagen 5"/>
          <p:cNvPicPr/>
          <p:nvPr/>
        </p:nvPicPr>
        <p:blipFill>
          <a:blip r:embed="rId5"/>
          <a:stretch>
            <a:fillRect/>
          </a:stretch>
        </p:blipFill>
        <p:spPr>
          <a:xfrm>
            <a:off x="4322256" y="1988840"/>
            <a:ext cx="4290695" cy="239712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452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CARGA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14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987234"/>
            <a:ext cx="8575200" cy="5322085"/>
          </a:xfrm>
        </p:spPr>
        <p:txBody>
          <a:bodyPr/>
          <a:lstStyle/>
          <a:p>
            <a:r>
              <a:rPr lang="es-ES" dirty="0" smtClean="0"/>
              <a:t>Regla </a:t>
            </a:r>
            <a:r>
              <a:rPr lang="es-ES" dirty="0"/>
              <a:t>que determina si un objeto </a:t>
            </a:r>
            <a:r>
              <a:rPr lang="es-ES" dirty="0" smtClean="0"/>
              <a:t>puede </a:t>
            </a:r>
            <a:r>
              <a:rPr lang="es-ES" dirty="0"/>
              <a:t>aparecer o no en el menú de </a:t>
            </a:r>
            <a:r>
              <a:rPr lang="es-ES" dirty="0" smtClean="0"/>
              <a:t>SFX</a:t>
            </a:r>
          </a:p>
          <a:p>
            <a:pPr lvl="1"/>
            <a:r>
              <a:rPr lang="es-ES_tradnl" dirty="0" smtClean="0"/>
              <a:t>Normalmente a nivel de </a:t>
            </a:r>
            <a:r>
              <a:rPr lang="es-ES_tradnl" dirty="0" smtClean="0">
                <a:solidFill>
                  <a:schemeClr val="tx1"/>
                </a:solidFill>
              </a:rPr>
              <a:t>portfolio</a:t>
            </a:r>
            <a:endParaRPr lang="es-ES" dirty="0" smtClean="0">
              <a:solidFill>
                <a:schemeClr val="tx1"/>
              </a:solidFill>
            </a:endParaRPr>
          </a:p>
          <a:p>
            <a:r>
              <a:rPr lang="es-ES_tradnl" dirty="0" smtClean="0"/>
              <a:t>Globales vs Locales</a:t>
            </a:r>
          </a:p>
          <a:p>
            <a:pPr lvl="1"/>
            <a:r>
              <a:rPr lang="es-ES_tradnl" dirty="0" smtClean="0"/>
              <a:t>Se pueden combinar (</a:t>
            </a:r>
            <a:r>
              <a:rPr lang="es-ES_tradnl" dirty="0" smtClean="0">
                <a:solidFill>
                  <a:schemeClr val="tx1"/>
                </a:solidFill>
              </a:rPr>
              <a:t>&amp;&amp;</a:t>
            </a:r>
            <a:r>
              <a:rPr lang="es-ES_tradnl" dirty="0" smtClean="0"/>
              <a:t>)</a:t>
            </a:r>
          </a:p>
          <a:p>
            <a:pPr lvl="1"/>
            <a:r>
              <a:rPr lang="es-ES_tradnl" dirty="0" smtClean="0"/>
              <a:t>Prevalecen los locales en caso de conflicto</a:t>
            </a:r>
          </a:p>
          <a:p>
            <a:r>
              <a:rPr lang="es-ES_tradnl" dirty="0" smtClean="0"/>
              <a:t>Tipos</a:t>
            </a:r>
          </a:p>
          <a:p>
            <a:pPr lvl="1"/>
            <a:r>
              <a:rPr lang="es-ES_tradnl" dirty="0" smtClean="0"/>
              <a:t>Fecha: </a:t>
            </a:r>
          </a:p>
          <a:p>
            <a:pPr lvl="2"/>
            <a:r>
              <a:rPr lang="it-IT" dirty="0" smtClean="0"/>
              <a:t>$obj-&gt;parsedDate("&gt;=",1989,1,1) &amp;&amp; $obj-&gt;parsedDate("&lt;=",2005,17,4)</a:t>
            </a:r>
            <a:endParaRPr lang="es-ES_tradnl" dirty="0" smtClean="0"/>
          </a:p>
          <a:p>
            <a:pPr lvl="1"/>
            <a:r>
              <a:rPr lang="es-ES_tradnl" dirty="0" smtClean="0"/>
              <a:t>Embargo/</a:t>
            </a:r>
            <a:r>
              <a:rPr lang="es-ES_tradnl" dirty="0" err="1" smtClean="0"/>
              <a:t>moving</a:t>
            </a:r>
            <a:r>
              <a:rPr lang="es-ES_tradnl" dirty="0" smtClean="0"/>
              <a:t> </a:t>
            </a:r>
            <a:r>
              <a:rPr lang="es-ES_tradnl" dirty="0" err="1" smtClean="0"/>
              <a:t>wall</a:t>
            </a:r>
            <a:endParaRPr lang="es-ES_tradnl" dirty="0" smtClean="0"/>
          </a:p>
          <a:p>
            <a:pPr lvl="2"/>
            <a:r>
              <a:rPr lang="es-ES_tradnl" dirty="0"/>
              <a:t>$</a:t>
            </a:r>
            <a:r>
              <a:rPr lang="es-ES_tradnl" dirty="0" err="1"/>
              <a:t>obj</a:t>
            </a:r>
            <a:r>
              <a:rPr lang="es-ES_tradnl" dirty="0"/>
              <a:t>-&gt;</a:t>
            </a:r>
            <a:r>
              <a:rPr lang="es-ES_tradnl" dirty="0" err="1"/>
              <a:t>timediff</a:t>
            </a:r>
            <a:r>
              <a:rPr lang="es-ES_tradnl" dirty="0"/>
              <a:t>('&gt;=','2y</a:t>
            </a:r>
            <a:r>
              <a:rPr lang="es-ES_tradnl" dirty="0" smtClean="0"/>
              <a:t>')</a:t>
            </a:r>
          </a:p>
          <a:p>
            <a:pPr lvl="1"/>
            <a:r>
              <a:rPr lang="es-ES_tradnl" dirty="0" smtClean="0"/>
              <a:t>Requerimiento de atributo</a:t>
            </a:r>
          </a:p>
          <a:p>
            <a:pPr lvl="2"/>
            <a:r>
              <a:rPr lang="es-ES_tradnl" dirty="0"/>
              <a:t>$</a:t>
            </a:r>
            <a:r>
              <a:rPr lang="es-ES_tradnl" dirty="0" err="1"/>
              <a:t>obj</a:t>
            </a:r>
            <a:r>
              <a:rPr lang="es-ES_tradnl" dirty="0"/>
              <a:t>-&gt;</a:t>
            </a:r>
            <a:r>
              <a:rPr lang="es-ES_tradnl" dirty="0" err="1"/>
              <a:t>need</a:t>
            </a:r>
            <a:r>
              <a:rPr lang="es-ES_tradnl" dirty="0"/>
              <a:t>('ISSN') &amp;&amp; </a:t>
            </a:r>
            <a:r>
              <a:rPr lang="es-ES_tradnl" dirty="0" err="1"/>
              <a:t>need</a:t>
            </a:r>
            <a:r>
              <a:rPr lang="es-ES_tradnl" dirty="0"/>
              <a:t>(‘rft.</a:t>
            </a:r>
            <a:r>
              <a:rPr lang="es-ES_tradnl" dirty="0" err="1"/>
              <a:t>genre</a:t>
            </a:r>
            <a:r>
              <a:rPr lang="es-ES_tradnl" dirty="0"/>
              <a:t>’,’</a:t>
            </a:r>
            <a:r>
              <a:rPr lang="es-ES_tradnl" dirty="0" err="1"/>
              <a:t>eq</a:t>
            </a:r>
            <a:r>
              <a:rPr lang="es-ES_tradnl" dirty="0"/>
              <a:t>’,’</a:t>
            </a:r>
            <a:r>
              <a:rPr lang="es-ES_tradnl" dirty="0" err="1"/>
              <a:t>article</a:t>
            </a:r>
            <a:r>
              <a:rPr lang="es-ES_tradnl" dirty="0" smtClean="0"/>
              <a:t>’)</a:t>
            </a:r>
          </a:p>
          <a:p>
            <a:pPr lvl="1"/>
            <a:r>
              <a:rPr lang="es-ES_tradnl" dirty="0" err="1" smtClean="0"/>
              <a:t>Plugin</a:t>
            </a:r>
            <a:endParaRPr lang="es-ES_tradnl" dirty="0" smtClean="0"/>
          </a:p>
          <a:p>
            <a:pPr lvl="2"/>
            <a:r>
              <a:rPr lang="es-ES_tradnl" dirty="0"/>
              <a:t>$</a:t>
            </a:r>
            <a:r>
              <a:rPr lang="es-ES_tradnl" dirty="0" err="1"/>
              <a:t>obj</a:t>
            </a:r>
            <a:r>
              <a:rPr lang="es-ES_tradnl" dirty="0"/>
              <a:t>-&gt;</a:t>
            </a:r>
            <a:r>
              <a:rPr lang="es-ES_tradnl" dirty="0" err="1"/>
              <a:t>plugIn</a:t>
            </a:r>
            <a:r>
              <a:rPr lang="es-ES_tradnl" dirty="0"/>
              <a:t>('ALEPH</a:t>
            </a:r>
            <a:r>
              <a:rPr lang="es-ES_tradnl" dirty="0" smtClean="0"/>
              <a:t>')</a:t>
            </a:r>
          </a:p>
          <a:p>
            <a:pPr lvl="1"/>
            <a:r>
              <a:rPr lang="es-ES_tradnl" dirty="0" err="1" smtClean="0"/>
              <a:t>IPs</a:t>
            </a:r>
            <a:endParaRPr lang="es-ES_tradnl" dirty="0" smtClean="0"/>
          </a:p>
          <a:p>
            <a:pPr lvl="2"/>
            <a:r>
              <a:rPr lang="es-ES_tradnl" dirty="0"/>
              <a:t>$</a:t>
            </a:r>
            <a:r>
              <a:rPr lang="es-ES_tradnl" dirty="0" err="1"/>
              <a:t>obj</a:t>
            </a:r>
            <a:r>
              <a:rPr lang="es-ES_tradnl" dirty="0"/>
              <a:t>-&gt;</a:t>
            </a:r>
            <a:r>
              <a:rPr lang="es-ES_tradnl" dirty="0" err="1"/>
              <a:t>iprange</a:t>
            </a:r>
            <a:r>
              <a:rPr lang="es-ES_tradnl" dirty="0"/>
              <a:t>('88.12.39.*')</a:t>
            </a:r>
            <a:endParaRPr lang="es-ES_tradnl" dirty="0" smtClean="0"/>
          </a:p>
          <a:p>
            <a:pPr lvl="1"/>
            <a:endParaRPr lang="es-ES_tradnl" dirty="0" smtClean="0"/>
          </a:p>
          <a:p>
            <a:endParaRPr lang="es-ES_tradnl" dirty="0" smtClean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err="1" smtClean="0"/>
              <a:t>Thresholds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6246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CARGA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15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1986" y="1001256"/>
            <a:ext cx="8575200" cy="4968552"/>
          </a:xfrm>
        </p:spPr>
        <p:txBody>
          <a:bodyPr/>
          <a:lstStyle/>
          <a:p>
            <a:r>
              <a:rPr lang="es-ES_tradnl" dirty="0" smtClean="0"/>
              <a:t>Se pueden combinar (&amp;&amp;)</a:t>
            </a:r>
          </a:p>
          <a:p>
            <a:r>
              <a:rPr lang="es-ES_tradnl" dirty="0" smtClean="0"/>
              <a:t>Sintaxis especial</a:t>
            </a:r>
          </a:p>
          <a:p>
            <a:pPr lvl="1"/>
            <a:r>
              <a:rPr lang="es-ES_tradnl" dirty="0" smtClean="0"/>
              <a:t>Utilizar el </a:t>
            </a:r>
            <a:r>
              <a:rPr lang="es-ES_tradnl" dirty="0" err="1" smtClean="0">
                <a:solidFill>
                  <a:schemeClr val="tx1"/>
                </a:solidFill>
              </a:rPr>
              <a:t>Compose</a:t>
            </a:r>
            <a:r>
              <a:rPr lang="es-ES_tradnl" dirty="0" smtClean="0">
                <a:solidFill>
                  <a:schemeClr val="tx1"/>
                </a:solidFill>
              </a:rPr>
              <a:t> </a:t>
            </a:r>
            <a:r>
              <a:rPr lang="es-ES_tradnl" dirty="0" smtClean="0"/>
              <a:t>para portfolios individuales</a:t>
            </a:r>
          </a:p>
          <a:p>
            <a:pPr lvl="1"/>
            <a:r>
              <a:rPr lang="es-ES_tradnl" dirty="0" smtClean="0"/>
              <a:t>Construir los </a:t>
            </a:r>
            <a:r>
              <a:rPr lang="es-ES_tradnl" dirty="0" err="1" smtClean="0">
                <a:solidFill>
                  <a:schemeClr val="tx1"/>
                </a:solidFill>
              </a:rPr>
              <a:t>thresholds</a:t>
            </a:r>
            <a:r>
              <a:rPr lang="es-ES_tradnl" dirty="0" smtClean="0">
                <a:solidFill>
                  <a:schemeClr val="tx1"/>
                </a:solidFill>
              </a:rPr>
              <a:t> </a:t>
            </a:r>
            <a:r>
              <a:rPr lang="es-ES_tradnl" dirty="0" smtClean="0"/>
              <a:t>mediante funciones de hojas de cálculo</a:t>
            </a:r>
          </a:p>
          <a:p>
            <a:endParaRPr lang="es-ES_tradnl" dirty="0" smtClean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err="1" smtClean="0"/>
              <a:t>Thresholds</a:t>
            </a:r>
            <a:endParaRPr lang="es-ES_tradnl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0656" y="4666788"/>
            <a:ext cx="5737860" cy="130302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706" y="2557797"/>
            <a:ext cx="2651760" cy="185547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944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CARGA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16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968552"/>
          </a:xfrm>
        </p:spPr>
        <p:txBody>
          <a:bodyPr/>
          <a:lstStyle/>
          <a:p>
            <a:r>
              <a:rPr lang="es-ES_tradnl" dirty="0" smtClean="0"/>
              <a:t>CONCATENAR</a:t>
            </a:r>
          </a:p>
          <a:p>
            <a:pPr lvl="1"/>
            <a:r>
              <a:rPr lang="es-ES" dirty="0" smtClean="0"/>
              <a:t>Une </a:t>
            </a:r>
            <a:r>
              <a:rPr lang="es-ES" dirty="0"/>
              <a:t>las cadenas que se le pasan como argumento</a:t>
            </a:r>
            <a:endParaRPr lang="es-ES_tradnl" dirty="0" smtClean="0"/>
          </a:p>
          <a:p>
            <a:pPr lvl="1"/>
            <a:r>
              <a:rPr lang="es-ES_tradnl" dirty="0" smtClean="0"/>
              <a:t>Ejemplo: </a:t>
            </a:r>
            <a:r>
              <a:rPr lang="es-ES_tradnl" i="1" dirty="0" smtClean="0">
                <a:solidFill>
                  <a:schemeClr val="tx1"/>
                </a:solidFill>
              </a:rPr>
              <a:t>=CONCATENAR(A1</a:t>
            </a:r>
            <a:r>
              <a:rPr lang="es-ES_tradnl" i="1" dirty="0">
                <a:solidFill>
                  <a:schemeClr val="tx1"/>
                </a:solidFill>
              </a:rPr>
              <a:t>;" y ";B1) </a:t>
            </a:r>
            <a:endParaRPr lang="es-ES_tradnl" i="1" dirty="0" smtClean="0">
              <a:solidFill>
                <a:schemeClr val="tx1"/>
              </a:solidFill>
            </a:endParaRPr>
          </a:p>
          <a:p>
            <a:r>
              <a:rPr lang="es-ES_tradnl" dirty="0"/>
              <a:t>Operador de concatenación </a:t>
            </a:r>
            <a:r>
              <a:rPr lang="es-ES_tradnl" dirty="0">
                <a:solidFill>
                  <a:schemeClr val="accent1"/>
                </a:solidFill>
              </a:rPr>
              <a:t>&amp;</a:t>
            </a:r>
          </a:p>
          <a:p>
            <a:pPr lvl="1"/>
            <a:r>
              <a:rPr lang="es-ES_tradnl" dirty="0" smtClean="0"/>
              <a:t>Hace lo mismo con una sintaxis más sencilla</a:t>
            </a:r>
          </a:p>
          <a:p>
            <a:pPr lvl="1"/>
            <a:r>
              <a:rPr lang="es-ES_tradnl" dirty="0" smtClean="0"/>
              <a:t>Ejemplo: </a:t>
            </a:r>
            <a:r>
              <a:rPr lang="es-ES_tradnl" i="1" dirty="0" smtClean="0">
                <a:solidFill>
                  <a:schemeClr val="tx1"/>
                </a:solidFill>
              </a:rPr>
              <a:t>=A1</a:t>
            </a:r>
            <a:r>
              <a:rPr lang="es-ES_tradnl" i="1" dirty="0">
                <a:solidFill>
                  <a:schemeClr val="tx1"/>
                </a:solidFill>
              </a:rPr>
              <a:t>&amp;” y “&amp;B1</a:t>
            </a:r>
          </a:p>
          <a:p>
            <a:r>
              <a:rPr lang="es-ES_tradnl" dirty="0" smtClean="0"/>
              <a:t>Referencias absolutas y relativa a celdas</a:t>
            </a:r>
          </a:p>
          <a:p>
            <a:pPr lvl="1"/>
            <a:r>
              <a:rPr lang="es-ES_tradnl" dirty="0" smtClean="0"/>
              <a:t>Referencia relativa: </a:t>
            </a:r>
            <a:r>
              <a:rPr lang="es-ES_tradnl" i="1" dirty="0" smtClean="0">
                <a:solidFill>
                  <a:schemeClr val="tx1"/>
                </a:solidFill>
              </a:rPr>
              <a:t>A1</a:t>
            </a:r>
          </a:p>
          <a:p>
            <a:pPr lvl="1"/>
            <a:r>
              <a:rPr lang="es-ES_tradnl" dirty="0" smtClean="0"/>
              <a:t>Referencia absoluta: </a:t>
            </a:r>
            <a:r>
              <a:rPr lang="es-ES_tradnl" i="1" dirty="0" smtClean="0">
                <a:solidFill>
                  <a:schemeClr val="tx1"/>
                </a:solidFill>
              </a:rPr>
              <a:t>$A$1</a:t>
            </a:r>
            <a:endParaRPr lang="es-ES_tradnl" i="1" dirty="0">
              <a:solidFill>
                <a:schemeClr val="tx1"/>
              </a:solidFill>
            </a:endParaRPr>
          </a:p>
          <a:p>
            <a:r>
              <a:rPr lang="es-ES_tradnl" dirty="0"/>
              <a:t>Convertir fórmulas a valores</a:t>
            </a:r>
          </a:p>
          <a:p>
            <a:pPr lvl="1"/>
            <a:r>
              <a:rPr lang="es-ES_tradnl" dirty="0"/>
              <a:t>Pegado </a:t>
            </a:r>
            <a:r>
              <a:rPr lang="es-ES_tradnl" dirty="0" smtClean="0"/>
              <a:t>especial</a:t>
            </a:r>
          </a:p>
          <a:p>
            <a:r>
              <a:rPr lang="es-ES_tradnl" dirty="0"/>
              <a:t>Otras funciones de </a:t>
            </a:r>
            <a:r>
              <a:rPr lang="es-ES_tradnl" dirty="0" smtClean="0"/>
              <a:t>texto</a:t>
            </a:r>
          </a:p>
          <a:p>
            <a:pPr lvl="1"/>
            <a:r>
              <a:rPr lang="es-ES_tradnl" dirty="0" smtClean="0"/>
              <a:t>=SUSTITUIR</a:t>
            </a:r>
          </a:p>
          <a:p>
            <a:pPr lvl="1"/>
            <a:r>
              <a:rPr lang="es-ES_tradnl" dirty="0" smtClean="0"/>
              <a:t>= REEMPLAZAR</a:t>
            </a:r>
          </a:p>
          <a:p>
            <a:pPr lvl="1"/>
            <a:r>
              <a:rPr lang="es-ES_tradnl" dirty="0" smtClean="0"/>
              <a:t>= REDUCIR (=ESPACION en Excel)</a:t>
            </a:r>
            <a:endParaRPr lang="es-ES_tradnl" dirty="0"/>
          </a:p>
          <a:p>
            <a:endParaRPr lang="es-ES_tradnl" i="1" dirty="0" smtClean="0">
              <a:solidFill>
                <a:schemeClr val="tx1"/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Funciones de hojas de cálculo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9396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CARGA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17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968552"/>
          </a:xfrm>
        </p:spPr>
        <p:txBody>
          <a:bodyPr/>
          <a:lstStyle/>
          <a:p>
            <a:r>
              <a:rPr lang="es-ES_tradnl" dirty="0" smtClean="0">
                <a:hlinkClick r:id="rId3" action="ppaction://hlinkfile"/>
              </a:rPr>
              <a:t>3.2.3 - Carga de </a:t>
            </a:r>
            <a:r>
              <a:rPr lang="es-ES_tradnl" dirty="0" err="1" smtClean="0">
                <a:hlinkClick r:id="rId3" action="ppaction://hlinkfile"/>
              </a:rPr>
              <a:t>thresholds</a:t>
            </a:r>
            <a:r>
              <a:rPr lang="es-ES_tradnl" dirty="0" smtClean="0">
                <a:hlinkClick r:id="rId3" action="ppaction://hlinkfile"/>
              </a:rPr>
              <a:t> locales</a:t>
            </a:r>
            <a:endParaRPr lang="es-ES_tradnl" dirty="0" smtClean="0"/>
          </a:p>
          <a:p>
            <a:r>
              <a:rPr lang="es-ES_tradnl" dirty="0" smtClean="0"/>
              <a:t>Fichero de partida: </a:t>
            </a:r>
            <a:r>
              <a:rPr lang="es-ES_tradnl" dirty="0" smtClean="0">
                <a:hlinkClick r:id="rId4" action="ppaction://hlinkfile"/>
              </a:rPr>
              <a:t>323origen.xlsx</a:t>
            </a:r>
            <a:endParaRPr lang="es-ES_tradnl" dirty="0" smtClean="0"/>
          </a:p>
          <a:p>
            <a:r>
              <a:rPr lang="es-ES_tradnl" dirty="0" smtClean="0"/>
              <a:t>Pasos</a:t>
            </a:r>
          </a:p>
          <a:p>
            <a:pPr lvl="1"/>
            <a:r>
              <a:rPr lang="es-ES_tradnl" dirty="0" smtClean="0"/>
              <a:t>Convertir fondos al formato de </a:t>
            </a:r>
            <a:r>
              <a:rPr lang="es-ES_tradnl" dirty="0" err="1" smtClean="0"/>
              <a:t>thresholds</a:t>
            </a:r>
            <a:endParaRPr lang="es-ES_tradnl" dirty="0" smtClean="0"/>
          </a:p>
          <a:p>
            <a:pPr lvl="1"/>
            <a:r>
              <a:rPr lang="es-ES_tradnl" dirty="0" smtClean="0"/>
              <a:t>Guardar hoja en formato TSV</a:t>
            </a:r>
          </a:p>
          <a:p>
            <a:pPr lvl="1"/>
            <a:r>
              <a:rPr lang="es-ES_tradnl" dirty="0" smtClean="0"/>
              <a:t>Cargar en </a:t>
            </a:r>
            <a:r>
              <a:rPr lang="es-ES_tradnl" dirty="0" err="1" smtClean="0"/>
              <a:t>DataLoader</a:t>
            </a:r>
            <a:endParaRPr lang="es-ES_tradnl" dirty="0" smtClean="0"/>
          </a:p>
          <a:p>
            <a:pPr lvl="1"/>
            <a:r>
              <a:rPr lang="es-ES_tradnl" dirty="0" smtClean="0"/>
              <a:t>Comprobar resultados</a:t>
            </a:r>
          </a:p>
          <a:p>
            <a:r>
              <a:rPr lang="es-ES_tradnl" dirty="0"/>
              <a:t>Informes</a:t>
            </a:r>
          </a:p>
          <a:p>
            <a:pPr lvl="1"/>
            <a:r>
              <a:rPr lang="es-ES_tradnl" dirty="0"/>
              <a:t>Resultados </a:t>
            </a:r>
          </a:p>
          <a:p>
            <a:pPr lvl="1"/>
            <a:r>
              <a:rPr lang="es-ES_tradnl" dirty="0"/>
              <a:t>Copia del fichero de carga</a:t>
            </a:r>
          </a:p>
          <a:p>
            <a:pPr lvl="1"/>
            <a:r>
              <a:rPr lang="es-ES_tradnl" dirty="0"/>
              <a:t>Log de la carga</a:t>
            </a:r>
          </a:p>
          <a:p>
            <a:pPr lvl="1"/>
            <a:endParaRPr lang="es-ES_tradnl" dirty="0" smtClean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Caso práctico 3.2.3</a:t>
            </a:r>
            <a:endParaRPr lang="es-ES_tradnl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4867" y="3068960"/>
            <a:ext cx="4573905" cy="234029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6552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CARGA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18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968552"/>
          </a:xfrm>
        </p:spPr>
        <p:txBody>
          <a:bodyPr/>
          <a:lstStyle/>
          <a:p>
            <a:r>
              <a:rPr lang="es-ES_tradnl" dirty="0" smtClean="0"/>
              <a:t>Lenguaje de patrones</a:t>
            </a:r>
          </a:p>
          <a:p>
            <a:pPr lvl="1"/>
            <a:r>
              <a:rPr lang="es-ES" dirty="0" smtClean="0"/>
              <a:t>Conjunto de </a:t>
            </a:r>
            <a:r>
              <a:rPr lang="es-ES" i="1" dirty="0" smtClean="0">
                <a:solidFill>
                  <a:schemeClr val="tx1"/>
                </a:solidFill>
              </a:rPr>
              <a:t>meta-caracteres</a:t>
            </a:r>
            <a:r>
              <a:rPr lang="es-ES" dirty="0" smtClean="0"/>
              <a:t> </a:t>
            </a:r>
            <a:r>
              <a:rPr lang="es-ES" dirty="0"/>
              <a:t>con un significado especial para </a:t>
            </a:r>
            <a:r>
              <a:rPr lang="es-ES" dirty="0" smtClean="0"/>
              <a:t>buscar </a:t>
            </a:r>
            <a:r>
              <a:rPr lang="es-ES" dirty="0"/>
              <a:t>y </a:t>
            </a:r>
            <a:r>
              <a:rPr lang="es-ES" dirty="0" smtClean="0"/>
              <a:t>sustituir </a:t>
            </a:r>
            <a:r>
              <a:rPr lang="es-ES" dirty="0"/>
              <a:t>secuencias de caracteres que coinciden (</a:t>
            </a:r>
            <a:r>
              <a:rPr lang="es-ES" i="1" dirty="0">
                <a:solidFill>
                  <a:schemeClr val="tx1"/>
                </a:solidFill>
              </a:rPr>
              <a:t>match</a:t>
            </a:r>
            <a:r>
              <a:rPr lang="es-ES" dirty="0"/>
              <a:t>) con el patrón </a:t>
            </a:r>
            <a:r>
              <a:rPr lang="es-ES" dirty="0" smtClean="0"/>
              <a:t>expresado.</a:t>
            </a:r>
          </a:p>
          <a:p>
            <a:r>
              <a:rPr lang="es-ES_tradnl" dirty="0"/>
              <a:t>Herramienta muy potente pero con muchas sutilezas</a:t>
            </a:r>
          </a:p>
          <a:p>
            <a:pPr lvl="1"/>
            <a:r>
              <a:rPr lang="es-ES_tradnl" dirty="0"/>
              <a:t>Peligro</a:t>
            </a:r>
          </a:p>
          <a:p>
            <a:pPr lvl="1"/>
            <a:r>
              <a:rPr lang="es-ES_tradnl" dirty="0"/>
              <a:t>Curva de aprendizaje pronunciada</a:t>
            </a:r>
          </a:p>
          <a:p>
            <a:r>
              <a:rPr lang="es-ES" dirty="0" smtClean="0"/>
              <a:t>Implementado en muchos </a:t>
            </a:r>
            <a:r>
              <a:rPr lang="es-ES" dirty="0"/>
              <a:t>lenguajes de programación y </a:t>
            </a:r>
            <a:r>
              <a:rPr lang="es-ES" dirty="0" smtClean="0"/>
              <a:t>aplicaciones</a:t>
            </a:r>
          </a:p>
          <a:p>
            <a:pPr lvl="1"/>
            <a:r>
              <a:rPr lang="es-ES_tradnl" dirty="0" smtClean="0"/>
              <a:t>Sintaxis puede variar</a:t>
            </a:r>
          </a:p>
          <a:p>
            <a:pPr lvl="1"/>
            <a:r>
              <a:rPr lang="es-ES_tradnl" dirty="0" smtClean="0">
                <a:solidFill>
                  <a:schemeClr val="tx1"/>
                </a:solidFill>
              </a:rPr>
              <a:t>Excel</a:t>
            </a:r>
            <a:r>
              <a:rPr lang="es-ES_tradnl" dirty="0" smtClean="0"/>
              <a:t> no las incluye</a:t>
            </a:r>
          </a:p>
          <a:p>
            <a:r>
              <a:rPr lang="es-ES" dirty="0"/>
              <a:t>Vamos a ver por encima las de </a:t>
            </a:r>
            <a:r>
              <a:rPr lang="es-ES" dirty="0" err="1">
                <a:solidFill>
                  <a:schemeClr val="accent1"/>
                </a:solidFill>
              </a:rPr>
              <a:t>Calc</a:t>
            </a:r>
            <a:r>
              <a:rPr lang="es-ES" dirty="0"/>
              <a:t> (Open Office)</a:t>
            </a:r>
          </a:p>
          <a:p>
            <a:pPr lvl="1"/>
            <a:r>
              <a:rPr lang="es-ES_tradnl" dirty="0" smtClean="0"/>
              <a:t>Se encuentran en Buscar/Reemplazar/Más opciones</a:t>
            </a:r>
          </a:p>
          <a:p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" dirty="0" smtClean="0"/>
          </a:p>
          <a:p>
            <a:endParaRPr lang="es-ES_tradnl" dirty="0" smtClean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Expresiones regulares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1958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CARGA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19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968552"/>
          </a:xfrm>
        </p:spPr>
        <p:txBody>
          <a:bodyPr/>
          <a:lstStyle/>
          <a:p>
            <a:r>
              <a:rPr lang="es-ES_tradnl" dirty="0" smtClean="0"/>
              <a:t>Clases de caracteres</a:t>
            </a:r>
          </a:p>
          <a:p>
            <a:pPr lvl="1"/>
            <a:r>
              <a:rPr lang="es-ES" dirty="0"/>
              <a:t>Coincidencias de caracteres </a:t>
            </a:r>
            <a:r>
              <a:rPr lang="es-ES" dirty="0" smtClean="0"/>
              <a:t>con un </a:t>
            </a:r>
            <a:r>
              <a:rPr lang="es-ES" dirty="0"/>
              <a:t>conjunto </a:t>
            </a:r>
            <a:r>
              <a:rPr lang="es-ES" dirty="0" smtClean="0"/>
              <a:t>específico</a:t>
            </a:r>
          </a:p>
          <a:p>
            <a:pPr lvl="2"/>
            <a:r>
              <a:rPr lang="es-ES" dirty="0" smtClean="0"/>
              <a:t>Clases predefinidas</a:t>
            </a:r>
            <a:endParaRPr lang="es-ES" dirty="0"/>
          </a:p>
          <a:p>
            <a:pPr lvl="2"/>
            <a:r>
              <a:rPr lang="es-ES" dirty="0" smtClean="0"/>
              <a:t>Creación de nuevas clases/rangos mediante corchetes</a:t>
            </a:r>
            <a:endParaRPr lang="es-ES" dirty="0"/>
          </a:p>
          <a:p>
            <a:pPr lvl="1"/>
            <a:endParaRPr lang="es-ES" dirty="0" smtClean="0"/>
          </a:p>
          <a:p>
            <a:endParaRPr lang="es-ES_tradnl" dirty="0" smtClean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Expresiones regulares</a:t>
            </a:r>
            <a:endParaRPr lang="es-ES_tradnl" dirty="0"/>
          </a:p>
        </p:txBody>
      </p:sp>
      <p:graphicFrame>
        <p:nvGraphicFramePr>
          <p:cNvPr id="16" name="Tab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986358"/>
              </p:ext>
            </p:extLst>
          </p:nvPr>
        </p:nvGraphicFramePr>
        <p:xfrm>
          <a:off x="1823377" y="2630789"/>
          <a:ext cx="5389245" cy="35077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5975"/>
                <a:gridCol w="4573270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Carácter</a:t>
                      </a:r>
                      <a:endParaRPr lang="es-ES" sz="1050" dirty="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Efecto/Uso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Cualquier carácter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Representa el carácter dado a menos que se especifique lo contrario.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.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Representa cualquier carácter menos un salto de línea o de párrafo. Por ejemplo, la búsqueda de "c.ma" encuentra "cama", "coma" y "cima".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[abc123]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Representa uno de los caracteres situados entre los paréntesis.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[a-e]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Representa cualquiera de los caracteres que se encuentran entre a y e, incluyendo tanto el primer carácter como el último</a:t>
                      </a:r>
                      <a:endParaRPr lang="es-ES" sz="1050">
                        <a:effectLst/>
                      </a:endParaRPr>
                    </a:p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Los caracteres están ordenados según sus números de código.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[a-eh-x]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Representa cualquier carácter situado entre a-e y h-x.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[^a-s]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Representa cualquier carácter que no se encuentre entre a y s.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[:</a:t>
                      </a:r>
                      <a:r>
                        <a:rPr lang="es-ES_tradnl" sz="850" dirty="0" err="1">
                          <a:effectLst/>
                        </a:rPr>
                        <a:t>alpha</a:t>
                      </a:r>
                      <a:r>
                        <a:rPr lang="es-ES_tradnl" sz="850" dirty="0">
                          <a:effectLst/>
                        </a:rPr>
                        <a:t>:]</a:t>
                      </a:r>
                      <a:endParaRPr lang="es-ES" sz="1050" dirty="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Representa un carácter alfabético. Usa [:alpha:]+ para buscar uno o más de estos.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[:digit:]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Representa un dígito decimal. Use [:digit:]+ para encontrar uno o más de estos.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[:alnum:]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Representa un carácter alfanumérico ([:alpha:] y [:digit:]).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[:space:]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Representa un carácter de espacio (pero no otros caracteres de espacios en blanco).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[:print:]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Representa un carácter que se puede imprimir.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[:cntrl:]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Representa un carácter que no se puede imprimir.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[:lower:]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Representa un carácter en minúscula si en Opciones se ha seleccionado Coincidir mayúsculas y minúsculas.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[:upper:]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Representa un carácter en mayúscula si en Opciones se ha seleccionado Hacer coincidir mayúsculas y minúsculas.</a:t>
                      </a:r>
                      <a:endParaRPr lang="es-ES" sz="1050" dirty="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373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Presentaci</a:t>
            </a:r>
            <a:r>
              <a:rPr lang="es-ES" dirty="0" err="1" smtClean="0"/>
              <a:t>ón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2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s-ES_tradnl" dirty="0" smtClean="0"/>
              <a:t>Objetivo del taller</a:t>
            </a:r>
          </a:p>
          <a:p>
            <a:pPr lvl="1"/>
            <a:r>
              <a:rPr lang="es-ES_tradnl" dirty="0" smtClean="0"/>
              <a:t>Trabajo con las KB Tools</a:t>
            </a:r>
          </a:p>
          <a:p>
            <a:pPr lvl="1"/>
            <a:r>
              <a:rPr lang="es-ES_tradnl" dirty="0" smtClean="0"/>
              <a:t>Enfoque </a:t>
            </a:r>
            <a:r>
              <a:rPr lang="es-ES_tradnl" dirty="0" err="1" smtClean="0"/>
              <a:t>pr</a:t>
            </a:r>
            <a:r>
              <a:rPr lang="es-ES" dirty="0" err="1" smtClean="0"/>
              <a:t>áctico</a:t>
            </a:r>
            <a:endParaRPr lang="es-ES" dirty="0"/>
          </a:p>
          <a:p>
            <a:r>
              <a:rPr lang="es-ES" dirty="0" smtClean="0"/>
              <a:t>Entorno de trabajo</a:t>
            </a:r>
          </a:p>
          <a:p>
            <a:pPr lvl="1"/>
            <a:r>
              <a:rPr lang="es-ES" dirty="0" smtClean="0"/>
              <a:t>Instancia de </a:t>
            </a:r>
            <a:r>
              <a:rPr lang="es-ES_tradnl" dirty="0" smtClean="0"/>
              <a:t>test de SFX </a:t>
            </a:r>
            <a:r>
              <a:rPr lang="es-ES_tradnl" dirty="0"/>
              <a:t>-</a:t>
            </a:r>
            <a:r>
              <a:rPr lang="es-ES_tradnl" dirty="0" smtClean="0"/>
              <a:t>&gt; reparto de equipos</a:t>
            </a:r>
          </a:p>
          <a:p>
            <a:pPr lvl="1"/>
            <a:r>
              <a:rPr lang="es-ES" dirty="0" smtClean="0"/>
              <a:t>Hoja de cálculo: </a:t>
            </a:r>
            <a:r>
              <a:rPr lang="es-ES" dirty="0" err="1" smtClean="0">
                <a:solidFill>
                  <a:schemeClr val="tx1"/>
                </a:solidFill>
              </a:rPr>
              <a:t>Calc</a:t>
            </a:r>
            <a:r>
              <a:rPr lang="es-ES" dirty="0" smtClean="0"/>
              <a:t> de Open Office</a:t>
            </a:r>
          </a:p>
          <a:p>
            <a:pPr lvl="1"/>
            <a:r>
              <a:rPr lang="es-ES" dirty="0" smtClean="0"/>
              <a:t>Editor de texto: </a:t>
            </a:r>
            <a:r>
              <a:rPr lang="es-ES" dirty="0" err="1" smtClean="0">
                <a:solidFill>
                  <a:schemeClr val="tx1"/>
                </a:solidFill>
              </a:rPr>
              <a:t>TexPad</a:t>
            </a:r>
            <a:endParaRPr lang="es-ES" dirty="0" smtClean="0">
              <a:solidFill>
                <a:schemeClr val="tx1"/>
              </a:solidFill>
            </a:endParaRPr>
          </a:p>
          <a:p>
            <a:r>
              <a:rPr lang="es-ES_tradnl" dirty="0" smtClean="0"/>
              <a:t>Materiales</a:t>
            </a:r>
          </a:p>
          <a:p>
            <a:pPr lvl="1"/>
            <a:r>
              <a:rPr lang="es-ES" dirty="0" smtClean="0"/>
              <a:t>Manual + Casos prácticos</a:t>
            </a:r>
          </a:p>
          <a:p>
            <a:pPr lvl="1"/>
            <a:r>
              <a:rPr lang="es-ES_tradnl" dirty="0" smtClean="0"/>
              <a:t>Carpeta </a:t>
            </a:r>
            <a:r>
              <a:rPr lang="es-ES_tradnl" dirty="0" smtClean="0">
                <a:solidFill>
                  <a:schemeClr val="tx1"/>
                </a:solidFill>
              </a:rPr>
              <a:t>expania_taller_2016</a:t>
            </a:r>
            <a:r>
              <a:rPr lang="es-ES_tradnl" dirty="0" smtClean="0"/>
              <a:t> instalada en los equipos</a:t>
            </a:r>
          </a:p>
          <a:p>
            <a:pPr lvl="1"/>
            <a:r>
              <a:rPr lang="es-ES_tradnl" dirty="0">
                <a:hlinkClick r:id="rId3"/>
              </a:rPr>
              <a:t>https://www.dropbox.com/sh/dhh26gqnqd962cp/AADYsPRtjMObMBNqe8uC3lZKa?dl=0#</a:t>
            </a:r>
            <a:endParaRPr lang="es-ES_tradnl" dirty="0" smtClean="0"/>
          </a:p>
          <a:p>
            <a:r>
              <a:rPr lang="es-ES" dirty="0" smtClean="0"/>
              <a:t>Activación de un target inicial</a:t>
            </a:r>
          </a:p>
          <a:p>
            <a:pPr lvl="1"/>
            <a:r>
              <a:rPr lang="es-ES" dirty="0" smtClean="0"/>
              <a:t>Punto común de partida: </a:t>
            </a:r>
            <a:r>
              <a:rPr lang="es-ES" i="1" dirty="0" smtClean="0">
                <a:solidFill>
                  <a:schemeClr val="tx1"/>
                </a:solidFill>
              </a:rPr>
              <a:t>Business </a:t>
            </a:r>
            <a:r>
              <a:rPr lang="es-ES" i="1" dirty="0" err="1" smtClean="0">
                <a:solidFill>
                  <a:schemeClr val="tx1"/>
                </a:solidFill>
              </a:rPr>
              <a:t>Source</a:t>
            </a:r>
            <a:r>
              <a:rPr lang="es-ES" i="1" dirty="0" smtClean="0">
                <a:solidFill>
                  <a:schemeClr val="tx1"/>
                </a:solidFill>
              </a:rPr>
              <a:t> </a:t>
            </a:r>
            <a:r>
              <a:rPr lang="es-ES" i="1" dirty="0" err="1" smtClean="0">
                <a:solidFill>
                  <a:schemeClr val="tx1"/>
                </a:solidFill>
              </a:rPr>
              <a:t>Corporate</a:t>
            </a:r>
            <a:r>
              <a:rPr lang="es-ES" i="1" dirty="0" smtClean="0">
                <a:solidFill>
                  <a:schemeClr val="tx1"/>
                </a:solidFill>
              </a:rPr>
              <a:t> Plus</a:t>
            </a:r>
          </a:p>
          <a:p>
            <a:pPr lvl="1"/>
            <a:endParaRPr lang="es-ES" dirty="0" smtClean="0"/>
          </a:p>
          <a:p>
            <a:pPr lvl="2"/>
            <a:endParaRPr lang="es-ES" dirty="0" smtClean="0"/>
          </a:p>
          <a:p>
            <a:pPr lvl="2"/>
            <a:endParaRPr lang="es-ES_tradnl" dirty="0" smtClean="0"/>
          </a:p>
          <a:p>
            <a:pPr lvl="1"/>
            <a:endParaRPr lang="es-ES_tradnl" dirty="0" smtClean="0"/>
          </a:p>
          <a:p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0671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6150" y="172856"/>
            <a:ext cx="5929200" cy="871200"/>
          </a:xfrm>
        </p:spPr>
        <p:txBody>
          <a:bodyPr/>
          <a:lstStyle/>
          <a:p>
            <a:r>
              <a:rPr lang="es-ES_tradnl" dirty="0" smtClean="0"/>
              <a:t>CARGA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20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66670" y="1240750"/>
            <a:ext cx="8575200" cy="4963777"/>
          </a:xfrm>
        </p:spPr>
        <p:txBody>
          <a:bodyPr/>
          <a:lstStyle/>
          <a:p>
            <a:r>
              <a:rPr lang="es-ES_tradnl" dirty="0" smtClean="0"/>
              <a:t>Anclas</a:t>
            </a:r>
          </a:p>
          <a:p>
            <a:pPr lvl="1"/>
            <a:r>
              <a:rPr lang="es-ES" dirty="0" smtClean="0"/>
              <a:t>Buscan </a:t>
            </a:r>
            <a:r>
              <a:rPr lang="es-ES" dirty="0"/>
              <a:t>una posición dentro de una </a:t>
            </a:r>
            <a:r>
              <a:rPr lang="es-ES" dirty="0" smtClean="0"/>
              <a:t>cadena, no un </a:t>
            </a:r>
            <a:r>
              <a:rPr lang="es-ES" dirty="0"/>
              <a:t>carácter </a:t>
            </a:r>
            <a:r>
              <a:rPr lang="es-ES" dirty="0" smtClean="0"/>
              <a:t>concreto</a:t>
            </a:r>
            <a:endParaRPr lang="es-ES" dirty="0"/>
          </a:p>
          <a:p>
            <a:endParaRPr lang="es-ES" dirty="0"/>
          </a:p>
          <a:p>
            <a:endParaRPr lang="es-ES_tradnl" dirty="0" smtClean="0"/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" dirty="0" smtClean="0"/>
          </a:p>
          <a:p>
            <a:endParaRPr lang="es-ES_tradnl" dirty="0" smtClean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Expresiones regulares</a:t>
            </a:r>
            <a:endParaRPr lang="es-ES_tradnl" dirty="0"/>
          </a:p>
        </p:txBody>
      </p:sp>
      <p:graphicFrame>
        <p:nvGraphicFramePr>
          <p:cNvPr id="12" name="Tab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252328"/>
              </p:ext>
            </p:extLst>
          </p:nvPr>
        </p:nvGraphicFramePr>
        <p:xfrm>
          <a:off x="1859647" y="2348880"/>
          <a:ext cx="5389245" cy="1859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5975"/>
                <a:gridCol w="4573270"/>
              </a:tblGrid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Carácter</a:t>
                      </a:r>
                      <a:endParaRPr lang="es-ES" sz="1050" dirty="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Efecto/Uso</a:t>
                      </a:r>
                      <a:endParaRPr lang="es-ES" sz="1050" dirty="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^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Sólo encuentra el término buscado si se muestra al principio del párrafo. No se tienen en cuenta los objetos especiales, por ejemplo campos vacíos o marcos de caracteres anclados situados al final del párrafo. Ejemplo: "^Luis".</a:t>
                      </a:r>
                      <a:endParaRPr lang="es-ES" sz="1050" dirty="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$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Sólo encuentra el término buscado si se muestra al final del párrafo. No se tienen en cuenta los objetos especiales, por ejemplo campos vacíos o marcos de caracteres anclados situados al final del párrafo. Ejemplo: "Luis$".</a:t>
                      </a:r>
                      <a:endParaRPr lang="es-ES" sz="1050" dirty="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\b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Encuentra el límite de una palabra. Por ejemplo, "\</a:t>
                      </a:r>
                      <a:r>
                        <a:rPr lang="es-ES_tradnl" sz="850" dirty="0" err="1">
                          <a:effectLst/>
                        </a:rPr>
                        <a:t>bbajo</a:t>
                      </a:r>
                      <a:r>
                        <a:rPr lang="es-ES_tradnl" sz="850" dirty="0">
                          <a:effectLst/>
                        </a:rPr>
                        <a:t>" encuentra "bajos" pero no "debajo" mientras que "bajo\b" encuentra "debajo" pero no "bajos". La palabra simple "bajo" es encontrada por ambas expresiones.</a:t>
                      </a:r>
                      <a:endParaRPr lang="es-ES" sz="1050" dirty="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^$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Busca un párrafo vacío.</a:t>
                      </a:r>
                      <a:endParaRPr lang="es-ES" sz="1050" dirty="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^.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Busca el primer carácter de un párrafo.</a:t>
                      </a:r>
                      <a:endParaRPr lang="es-ES" sz="1050" dirty="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842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CARGA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21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968552"/>
          </a:xfrm>
        </p:spPr>
        <p:txBody>
          <a:bodyPr/>
          <a:lstStyle/>
          <a:p>
            <a:r>
              <a:rPr lang="es-ES_tradnl" dirty="0"/>
              <a:t>Cuantificadores y alternancia </a:t>
            </a:r>
            <a:endParaRPr lang="es-ES_tradnl" dirty="0" smtClean="0"/>
          </a:p>
          <a:p>
            <a:pPr lvl="1"/>
            <a:r>
              <a:rPr lang="es-ES" dirty="0" smtClean="0"/>
              <a:t>Número </a:t>
            </a:r>
            <a:r>
              <a:rPr lang="es-ES" dirty="0"/>
              <a:t>de </a:t>
            </a:r>
            <a:r>
              <a:rPr lang="es-ES" dirty="0" smtClean="0"/>
              <a:t>veces que se busca </a:t>
            </a:r>
            <a:r>
              <a:rPr lang="es-ES" dirty="0"/>
              <a:t>el carácter o </a:t>
            </a:r>
            <a:r>
              <a:rPr lang="es-ES" dirty="0" smtClean="0"/>
              <a:t>clase que los precede</a:t>
            </a:r>
          </a:p>
          <a:p>
            <a:pPr lvl="1"/>
            <a:r>
              <a:rPr lang="es-ES" dirty="0" smtClean="0"/>
              <a:t>Son </a:t>
            </a:r>
            <a:r>
              <a:rPr lang="es-ES" dirty="0"/>
              <a:t>codiciosos (</a:t>
            </a:r>
            <a:r>
              <a:rPr lang="es-ES" i="1" dirty="0" err="1">
                <a:solidFill>
                  <a:schemeClr val="tx1"/>
                </a:solidFill>
              </a:rPr>
              <a:t>greedy</a:t>
            </a:r>
            <a:r>
              <a:rPr lang="es-ES" dirty="0"/>
              <a:t>) </a:t>
            </a:r>
            <a:r>
              <a:rPr lang="es-ES" dirty="0" smtClean="0"/>
              <a:t>por defecto</a:t>
            </a:r>
          </a:p>
          <a:p>
            <a:pPr lvl="2"/>
            <a:r>
              <a:rPr lang="es-ES" dirty="0" smtClean="0"/>
              <a:t>Tratan </a:t>
            </a:r>
            <a:r>
              <a:rPr lang="es-ES" dirty="0"/>
              <a:t>de encontrar el máximo número de coincidencias </a:t>
            </a:r>
            <a:r>
              <a:rPr lang="es-ES" dirty="0" smtClean="0"/>
              <a:t>posibles</a:t>
            </a:r>
            <a:endParaRPr lang="es-ES" dirty="0"/>
          </a:p>
          <a:p>
            <a:pPr lvl="1"/>
            <a:r>
              <a:rPr lang="es-ES" dirty="0" smtClean="0"/>
              <a:t>Alternancia </a:t>
            </a:r>
            <a:r>
              <a:rPr lang="es-ES" dirty="0"/>
              <a:t>actúa como el </a:t>
            </a:r>
            <a:r>
              <a:rPr lang="es-ES" i="1" dirty="0">
                <a:solidFill>
                  <a:schemeClr val="tx1"/>
                </a:solidFill>
              </a:rPr>
              <a:t>O</a:t>
            </a:r>
            <a:r>
              <a:rPr lang="es-ES" dirty="0"/>
              <a:t> </a:t>
            </a:r>
            <a:r>
              <a:rPr lang="es-ES" dirty="0" smtClean="0"/>
              <a:t>booleano</a:t>
            </a:r>
            <a:endParaRPr lang="es-ES" dirty="0"/>
          </a:p>
          <a:p>
            <a:endParaRPr lang="es-ES_tradnl" dirty="0" smtClean="0"/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" dirty="0" smtClean="0"/>
          </a:p>
          <a:p>
            <a:endParaRPr lang="es-ES_tradnl" dirty="0" smtClean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Expresiones regulares</a:t>
            </a:r>
            <a:endParaRPr lang="es-ES_tradnl" dirty="0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8705398"/>
              </p:ext>
            </p:extLst>
          </p:nvPr>
        </p:nvGraphicFramePr>
        <p:xfrm>
          <a:off x="1823377" y="3140968"/>
          <a:ext cx="5389245" cy="276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5975"/>
                <a:gridCol w="4573270"/>
              </a:tblGrid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Carácter</a:t>
                      </a:r>
                      <a:endParaRPr lang="es-ES" sz="1050" dirty="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Efecto/Uso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*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Busca cero o más de los caracteres que preceden a "*". Por ejemplo, "Ab*c" encuentra "Ac", "</a:t>
                      </a:r>
                      <a:r>
                        <a:rPr lang="es-ES_tradnl" sz="850" dirty="0" err="1">
                          <a:effectLst/>
                        </a:rPr>
                        <a:t>Abc</a:t>
                      </a:r>
                      <a:r>
                        <a:rPr lang="es-ES_tradnl" sz="850" dirty="0">
                          <a:effectLst/>
                        </a:rPr>
                        <a:t>", "</a:t>
                      </a:r>
                      <a:r>
                        <a:rPr lang="es-ES_tradnl" sz="850" dirty="0" err="1">
                          <a:effectLst/>
                        </a:rPr>
                        <a:t>Abbc</a:t>
                      </a:r>
                      <a:r>
                        <a:rPr lang="es-ES_tradnl" sz="850" dirty="0">
                          <a:effectLst/>
                        </a:rPr>
                        <a:t>", "</a:t>
                      </a:r>
                      <a:r>
                        <a:rPr lang="es-ES_tradnl" sz="850" dirty="0" err="1">
                          <a:effectLst/>
                        </a:rPr>
                        <a:t>Abbbc</a:t>
                      </a:r>
                      <a:r>
                        <a:rPr lang="es-ES_tradnl" sz="850" dirty="0">
                          <a:effectLst/>
                        </a:rPr>
                        <a:t>", y así sucesivamente.</a:t>
                      </a:r>
                      <a:endParaRPr lang="es-ES" sz="1050" dirty="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+</a:t>
                      </a:r>
                      <a:endParaRPr lang="es-ES" sz="1050" dirty="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Busca uno o más de los caracteres que preceden a "+". Por ejemplo, "AX.+4" encuentra "AXx4", pero no "AX4".</a:t>
                      </a:r>
                      <a:endParaRPr lang="es-ES" sz="1050" dirty="0">
                        <a:effectLst/>
                      </a:endParaRPr>
                    </a:p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Siempre se busca la cadena de texto más larga posible de un párrafo que coincida con este criterio de búsqueda. Si el párrafo contiene la cadena de caracteres "AX 4 AX4", queda seleccionado todo el fragmento.</a:t>
                      </a:r>
                      <a:endParaRPr lang="es-ES" sz="1050" dirty="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?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Busca cero o uno de los caracteres que preceden a "?". Por ejemplo, "Textos?" busca "Texto" y "Textos", y "x(</a:t>
                      </a:r>
                      <a:r>
                        <a:rPr lang="es-ES_tradnl" sz="850" dirty="0" err="1">
                          <a:effectLst/>
                        </a:rPr>
                        <a:t>ab|c</a:t>
                      </a:r>
                      <a:r>
                        <a:rPr lang="es-ES_tradnl" sz="850" dirty="0">
                          <a:effectLst/>
                        </a:rPr>
                        <a:t>)?y" busca "</a:t>
                      </a:r>
                      <a:r>
                        <a:rPr lang="es-ES_tradnl" sz="850" dirty="0" err="1">
                          <a:effectLst/>
                        </a:rPr>
                        <a:t>xy</a:t>
                      </a:r>
                      <a:r>
                        <a:rPr lang="es-ES_tradnl" sz="850" dirty="0">
                          <a:effectLst/>
                        </a:rPr>
                        <a:t>", "</a:t>
                      </a:r>
                      <a:r>
                        <a:rPr lang="es-ES_tradnl" sz="850" dirty="0" err="1">
                          <a:effectLst/>
                        </a:rPr>
                        <a:t>xaby</a:t>
                      </a:r>
                      <a:r>
                        <a:rPr lang="es-ES_tradnl" sz="850" dirty="0">
                          <a:effectLst/>
                        </a:rPr>
                        <a:t>" o "</a:t>
                      </a:r>
                      <a:r>
                        <a:rPr lang="es-ES_tradnl" sz="850" dirty="0" err="1">
                          <a:effectLst/>
                        </a:rPr>
                        <a:t>xcy</a:t>
                      </a:r>
                      <a:r>
                        <a:rPr lang="es-ES_tradnl" sz="850" dirty="0">
                          <a:effectLst/>
                        </a:rPr>
                        <a:t>".</a:t>
                      </a:r>
                      <a:endParaRPr lang="es-ES" sz="1050" dirty="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{2}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Define la cantidad de veces que aparece el carácter situado antes del corchete de apertura. Por ejemplo, "cre{2}" encontrará y seleccionará "cree".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{1,2}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Define la cantidad mínima y máxima de veces que puede aparecer el carácter situado antes del corchete de apertura. Por ejemplo, "cre{1,2}" encontrará tanto "cre" como "cree".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{1,}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Define el mínimo de veces que puede aparecer el carácter situado antes del paréntesis de apertura. Por ejemplo, "cre{2,}" encontrará tanto "cree" como "creee" o "creeeee".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|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Busca los términos que aparecen antes de "|" y también los que aparecen después de "|". Por ejemplo, "</a:t>
                      </a:r>
                      <a:r>
                        <a:rPr lang="es-ES_tradnl" sz="850" dirty="0" err="1">
                          <a:effectLst/>
                        </a:rPr>
                        <a:t>esto|eso</a:t>
                      </a:r>
                      <a:r>
                        <a:rPr lang="es-ES_tradnl" sz="850" dirty="0">
                          <a:effectLst/>
                        </a:rPr>
                        <a:t>" busca "esto" y "eso".</a:t>
                      </a:r>
                      <a:endParaRPr lang="es-ES" sz="1050" dirty="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506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CARGA DE DATOS 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22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968552"/>
          </a:xfrm>
        </p:spPr>
        <p:txBody>
          <a:bodyPr/>
          <a:lstStyle/>
          <a:p>
            <a:r>
              <a:rPr lang="es-ES_tradnl" dirty="0" smtClean="0"/>
              <a:t>Caracteres de escape </a:t>
            </a:r>
          </a:p>
          <a:p>
            <a:pPr lvl="1"/>
            <a:r>
              <a:rPr lang="es-ES" dirty="0" smtClean="0"/>
              <a:t>Buscar </a:t>
            </a:r>
            <a:r>
              <a:rPr lang="es-ES" dirty="0"/>
              <a:t>literalmente </a:t>
            </a:r>
            <a:r>
              <a:rPr lang="es-ES" dirty="0" smtClean="0"/>
              <a:t>los meta-caracteres</a:t>
            </a:r>
          </a:p>
          <a:p>
            <a:pPr lvl="1"/>
            <a:r>
              <a:rPr lang="es-ES" dirty="0" smtClean="0"/>
              <a:t>Buscar caracteres especiales</a:t>
            </a:r>
            <a:endParaRPr lang="es-ES" dirty="0">
              <a:solidFill>
                <a:schemeClr val="tx1"/>
              </a:solidFill>
            </a:endParaRPr>
          </a:p>
          <a:p>
            <a:pPr lvl="1"/>
            <a:endParaRPr lang="es-ES" dirty="0">
              <a:solidFill>
                <a:schemeClr val="tx1"/>
              </a:solidFill>
            </a:endParaRPr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" dirty="0" smtClean="0"/>
          </a:p>
          <a:p>
            <a:endParaRPr lang="es-ES_tradnl" dirty="0" smtClean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Expresiones regulares</a:t>
            </a:r>
            <a:endParaRPr lang="es-ES_tradnl" dirty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/>
        </p:nvGraphicFramePr>
        <p:xfrm>
          <a:off x="1820228" y="2798127"/>
          <a:ext cx="5389245" cy="19380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5975"/>
                <a:gridCol w="4573270"/>
              </a:tblGrid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Carácter</a:t>
                      </a:r>
                      <a:endParaRPr lang="es-ES" sz="1050" dirty="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Efecto/Uso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\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La función de búsqueda interpreta el carácter especial que va después de "\" como normal, no como expresión regular (menos en el caso de las combinaciones \n, \t, \&gt; y \&lt;). Por ejemplo, "árbol\." encuentra "árbol.", no "</a:t>
                      </a:r>
                      <a:r>
                        <a:rPr lang="es-ES_tradnl" sz="850" dirty="0" err="1">
                          <a:effectLst/>
                        </a:rPr>
                        <a:t>árbo</a:t>
                      </a:r>
                      <a:r>
                        <a:rPr lang="es-ES_tradnl" sz="850" dirty="0">
                          <a:effectLst/>
                        </a:rPr>
                        <a:t>" ni "arboles".</a:t>
                      </a:r>
                      <a:endParaRPr lang="es-ES" sz="1050" dirty="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\n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Representa un salto de línea que se ha insertado con la combinación de teclas Mayús + Entrar. Para convertir un salto de línea en un salto de párrafo, escriba \n en los cuadros de Buscar y Reemplazar con, y efectúe una acción de búsqueda y sustitución.</a:t>
                      </a:r>
                      <a:endParaRPr lang="es-ES" sz="1050">
                        <a:effectLst/>
                      </a:endParaRPr>
                    </a:p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\n en la caja de texto Buscar por para la la linea de ruptura sea insertado con las teclas combinadas de Shfit+Intro.</a:t>
                      </a:r>
                      <a:endParaRPr lang="es-ES" sz="1050">
                        <a:effectLst/>
                      </a:endParaRPr>
                    </a:p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\n en la caja de Buscar por esta por un salto de párrafo que pueden ser ingresado con la tecla de Intro.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\t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Representa un tabulador. Esta expresión también se puede emplear en el cuadro Reemplazar por.</a:t>
                      </a:r>
                      <a:endParaRPr lang="es-ES" sz="1050" dirty="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425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CARGA DE DATOS 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23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968552"/>
          </a:xfrm>
        </p:spPr>
        <p:txBody>
          <a:bodyPr/>
          <a:lstStyle/>
          <a:p>
            <a:r>
              <a:rPr lang="es-ES_tradnl" dirty="0"/>
              <a:t>Grupos y referencias</a:t>
            </a:r>
          </a:p>
          <a:p>
            <a:pPr lvl="1"/>
            <a:r>
              <a:rPr lang="es-ES" dirty="0" smtClean="0"/>
              <a:t>Combinan secuencias </a:t>
            </a:r>
            <a:r>
              <a:rPr lang="es-ES" dirty="0"/>
              <a:t>de caracteres para </a:t>
            </a:r>
            <a:r>
              <a:rPr lang="es-ES" dirty="0" smtClean="0"/>
              <a:t>tratarlas como </a:t>
            </a:r>
            <a:r>
              <a:rPr lang="es-ES" dirty="0"/>
              <a:t>una </a:t>
            </a:r>
            <a:r>
              <a:rPr lang="es-ES" dirty="0" smtClean="0"/>
              <a:t>unidad</a:t>
            </a:r>
          </a:p>
          <a:p>
            <a:pPr lvl="1"/>
            <a:r>
              <a:rPr lang="es-ES" dirty="0" smtClean="0"/>
              <a:t>Grupos </a:t>
            </a:r>
            <a:r>
              <a:rPr lang="es-ES" dirty="0"/>
              <a:t>capturados pueden </a:t>
            </a:r>
            <a:r>
              <a:rPr lang="es-ES" dirty="0" smtClean="0"/>
              <a:t>ser </a:t>
            </a:r>
            <a:r>
              <a:rPr lang="es-ES" dirty="0"/>
              <a:t>referenciados y </a:t>
            </a:r>
            <a:r>
              <a:rPr lang="es-ES" dirty="0" smtClean="0"/>
              <a:t>accedidos </a:t>
            </a:r>
            <a:r>
              <a:rPr lang="es-ES" dirty="0"/>
              <a:t>por </a:t>
            </a:r>
            <a:r>
              <a:rPr lang="es-ES" dirty="0" smtClean="0"/>
              <a:t>separado</a:t>
            </a:r>
            <a:endParaRPr lang="es-ES" dirty="0"/>
          </a:p>
          <a:p>
            <a:endParaRPr lang="es-ES_tradnl" dirty="0" smtClean="0"/>
          </a:p>
          <a:p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" dirty="0" smtClean="0"/>
          </a:p>
          <a:p>
            <a:endParaRPr lang="es-ES_tradnl" dirty="0" smtClean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Expresiones regulares</a:t>
            </a:r>
            <a:endParaRPr lang="es-ES_tradnl" dirty="0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189749"/>
              </p:ext>
            </p:extLst>
          </p:nvPr>
        </p:nvGraphicFramePr>
        <p:xfrm>
          <a:off x="1823377" y="2780928"/>
          <a:ext cx="5389245" cy="2402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5975"/>
                <a:gridCol w="4573270"/>
              </a:tblGrid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Carácter</a:t>
                      </a:r>
                      <a:endParaRPr lang="es-ES" sz="1050" dirty="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Efecto/Uso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( )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En el dialogo de Buscar:</a:t>
                      </a:r>
                      <a:endParaRPr lang="es-ES" sz="1050" dirty="0">
                        <a:effectLst/>
                      </a:endParaRPr>
                    </a:p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Define los caracteres entre paréntesis como referencia. De esta forma, se puede acceder a la primera referencia de la expresión actual con "\1", a la segunda como "\2", etc.</a:t>
                      </a:r>
                      <a:endParaRPr lang="es-ES" sz="1050" dirty="0">
                        <a:effectLst/>
                      </a:endParaRPr>
                    </a:p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Por ejemplo, si el texto contiene el número 13487889 y se busca la expresión regular (8)7\1\1, se encontrará "8788".</a:t>
                      </a:r>
                      <a:endParaRPr lang="es-ES" sz="1050" dirty="0">
                        <a:effectLst/>
                      </a:endParaRPr>
                    </a:p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También puede utilizar () para agrupar términos, por ejemplo, "a(</a:t>
                      </a:r>
                      <a:r>
                        <a:rPr lang="es-ES_tradnl" sz="850" dirty="0" err="1">
                          <a:effectLst/>
                        </a:rPr>
                        <a:t>bc</a:t>
                      </a:r>
                      <a:r>
                        <a:rPr lang="es-ES_tradnl" sz="850" dirty="0">
                          <a:effectLst/>
                        </a:rPr>
                        <a:t>)?d" busca "ad" o "</a:t>
                      </a:r>
                      <a:r>
                        <a:rPr lang="es-ES_tradnl" sz="850" dirty="0" err="1">
                          <a:effectLst/>
                        </a:rPr>
                        <a:t>abcd</a:t>
                      </a:r>
                      <a:r>
                        <a:rPr lang="es-ES_tradnl" sz="850" dirty="0">
                          <a:effectLst/>
                        </a:rPr>
                        <a:t>".</a:t>
                      </a:r>
                      <a:endParaRPr lang="es-ES" sz="1050" dirty="0">
                        <a:effectLst/>
                      </a:endParaRPr>
                    </a:p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En el dialogo de Reemplazar con:</a:t>
                      </a:r>
                      <a:endParaRPr lang="es-ES" sz="1050" dirty="0">
                        <a:effectLst/>
                      </a:endParaRPr>
                    </a:p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Usa el signo $ (</a:t>
                      </a:r>
                      <a:r>
                        <a:rPr lang="es-ES_tradnl" sz="850" dirty="0" err="1">
                          <a:effectLst/>
                        </a:rPr>
                        <a:t>dolar</a:t>
                      </a:r>
                      <a:r>
                        <a:rPr lang="es-ES_tradnl" sz="850" dirty="0">
                          <a:effectLst/>
                        </a:rPr>
                        <a:t>) en vez del \ (barra invertida) para reemplazar referencias. Usa el $0 para reemplazar toda la cadena encontrada.</a:t>
                      </a:r>
                      <a:endParaRPr lang="es-ES" sz="1050" dirty="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>
                          <a:effectLst/>
                        </a:rPr>
                        <a:t>&amp; ó $0</a:t>
                      </a:r>
                      <a:endParaRPr lang="es-ES" sz="105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Agrega la cadena de caracteres que se encontró según los criterios de búsqueda del cuadro Buscar en el término del cuadro Reemplazar por cuando se efectúa una sustitución.</a:t>
                      </a:r>
                      <a:endParaRPr lang="es-ES" sz="1050" dirty="0">
                        <a:effectLst/>
                      </a:endParaRPr>
                    </a:p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Por ejemplo, si escribe "ventana" en el cuadro Buscar y "&amp;marco" en el cuadro Reemplazar por, la palabra "ventana" se sustituye por "ventana marco".</a:t>
                      </a:r>
                      <a:endParaRPr lang="es-ES" sz="1050" dirty="0">
                        <a:effectLst/>
                      </a:endParaRPr>
                    </a:p>
                    <a:p>
                      <a:pPr algn="just">
                        <a:spcBef>
                          <a:spcPts val="140"/>
                        </a:spcBef>
                        <a:spcAft>
                          <a:spcPts val="140"/>
                        </a:spcAft>
                      </a:pPr>
                      <a:r>
                        <a:rPr lang="es-ES_tradnl" sz="850" dirty="0">
                          <a:effectLst/>
                        </a:rPr>
                        <a:t>También se puede entrar un signo de "&amp;" en el cuadro Reemplazar por para modificar los atributos o el formato de la cadena de caracteres que haya encontrado la búsqueda.</a:t>
                      </a:r>
                      <a:endParaRPr lang="es-ES" sz="1050" dirty="0">
                        <a:effectLst/>
                        <a:latin typeface="BdE Neue Helvetica 55 Roman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25400" marB="2540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517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CARGA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24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968552"/>
          </a:xfrm>
        </p:spPr>
        <p:txBody>
          <a:bodyPr/>
          <a:lstStyle/>
          <a:p>
            <a:r>
              <a:rPr lang="es-ES_tradnl" dirty="0" smtClean="0"/>
              <a:t>Dos ejemplos: </a:t>
            </a:r>
            <a:r>
              <a:rPr lang="es-ES_tradnl" dirty="0" err="1" smtClean="0">
                <a:hlinkClick r:id="rId3" action="ppaction://hlinkfile"/>
              </a:rPr>
              <a:t>regexp_ejemplos.ods</a:t>
            </a:r>
            <a:endParaRPr lang="es-ES_tradnl" dirty="0"/>
          </a:p>
          <a:p>
            <a:endParaRPr lang="es-ES_tradnl" dirty="0" smtClean="0"/>
          </a:p>
          <a:p>
            <a:r>
              <a:rPr lang="es-ES_tradnl" dirty="0" err="1" smtClean="0"/>
              <a:t>ISSNs</a:t>
            </a:r>
            <a:r>
              <a:rPr lang="es-ES_tradnl" dirty="0" smtClean="0"/>
              <a:t> sin </a:t>
            </a:r>
            <a:r>
              <a:rPr lang="es-ES_tradnl" dirty="0" err="1" smtClean="0"/>
              <a:t>guión</a:t>
            </a:r>
            <a:endParaRPr lang="es-ES_tradnl" dirty="0" smtClean="0"/>
          </a:p>
          <a:p>
            <a:pPr lvl="1"/>
            <a:r>
              <a:rPr lang="es-ES" dirty="0" smtClean="0"/>
              <a:t>Buscar</a:t>
            </a:r>
            <a:r>
              <a:rPr lang="es-ES" dirty="0"/>
              <a:t>:		</a:t>
            </a:r>
            <a:r>
              <a:rPr lang="es-ES" dirty="0">
                <a:solidFill>
                  <a:schemeClr val="tx1"/>
                </a:solidFill>
              </a:rPr>
              <a:t>([0-9]{4})([0-9]{3}[0-9X])</a:t>
            </a:r>
          </a:p>
          <a:p>
            <a:pPr lvl="1"/>
            <a:r>
              <a:rPr lang="es-ES" dirty="0" smtClean="0"/>
              <a:t>Reemplazar </a:t>
            </a:r>
            <a:r>
              <a:rPr lang="es-ES" dirty="0"/>
              <a:t>por:	</a:t>
            </a:r>
            <a:r>
              <a:rPr lang="es-ES" dirty="0">
                <a:solidFill>
                  <a:schemeClr val="tx1"/>
                </a:solidFill>
              </a:rPr>
              <a:t>$1-$2</a:t>
            </a:r>
          </a:p>
          <a:p>
            <a:endParaRPr lang="es-ES_tradnl" dirty="0" smtClean="0"/>
          </a:p>
          <a:p>
            <a:endParaRPr lang="es-ES_tradnl" dirty="0"/>
          </a:p>
          <a:p>
            <a:endParaRPr lang="es-ES_tradnl" dirty="0" smtClean="0"/>
          </a:p>
          <a:p>
            <a:r>
              <a:rPr lang="es-ES_tradnl" dirty="0" smtClean="0"/>
              <a:t>Inversión de apellidos y nombre</a:t>
            </a:r>
          </a:p>
          <a:p>
            <a:pPr lvl="1"/>
            <a:r>
              <a:rPr lang="es-ES" dirty="0" smtClean="0"/>
              <a:t>Buscar</a:t>
            </a:r>
            <a:r>
              <a:rPr lang="es-ES" dirty="0"/>
              <a:t>: 		</a:t>
            </a:r>
            <a:r>
              <a:rPr lang="es-ES" dirty="0">
                <a:solidFill>
                  <a:schemeClr val="tx1"/>
                </a:solidFill>
              </a:rPr>
              <a:t>(.*),(.*)</a:t>
            </a:r>
          </a:p>
          <a:p>
            <a:pPr lvl="1"/>
            <a:r>
              <a:rPr lang="es-ES" dirty="0" smtClean="0"/>
              <a:t>Reemplazar </a:t>
            </a:r>
            <a:r>
              <a:rPr lang="es-ES" dirty="0"/>
              <a:t>por:	</a:t>
            </a:r>
            <a:r>
              <a:rPr lang="es-ES" dirty="0">
                <a:solidFill>
                  <a:schemeClr val="tx1"/>
                </a:solidFill>
              </a:rPr>
              <a:t>$2 $1</a:t>
            </a:r>
          </a:p>
          <a:p>
            <a:endParaRPr lang="es-ES_tradnl" dirty="0" smtClean="0"/>
          </a:p>
          <a:p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" dirty="0" smtClean="0"/>
          </a:p>
          <a:p>
            <a:endParaRPr lang="es-ES_tradnl" dirty="0" smtClean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Expresiones regulares</a:t>
            </a:r>
            <a:endParaRPr lang="es-ES_tradnl" dirty="0"/>
          </a:p>
        </p:txBody>
      </p:sp>
      <p:pic>
        <p:nvPicPr>
          <p:cNvPr id="10" name="Imagen 9"/>
          <p:cNvPicPr/>
          <p:nvPr/>
        </p:nvPicPr>
        <p:blipFill>
          <a:blip r:embed="rId4"/>
          <a:stretch>
            <a:fillRect/>
          </a:stretch>
        </p:blipFill>
        <p:spPr>
          <a:xfrm>
            <a:off x="5570067" y="1556792"/>
            <a:ext cx="3257550" cy="191833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  <p:pic>
        <p:nvPicPr>
          <p:cNvPr id="11" name="Imagen 10"/>
          <p:cNvPicPr/>
          <p:nvPr/>
        </p:nvPicPr>
        <p:blipFill>
          <a:blip r:embed="rId5"/>
          <a:stretch>
            <a:fillRect/>
          </a:stretch>
        </p:blipFill>
        <p:spPr>
          <a:xfrm>
            <a:off x="5598642" y="3850927"/>
            <a:ext cx="3200400" cy="188976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806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CARGA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25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968552"/>
          </a:xfrm>
        </p:spPr>
        <p:txBody>
          <a:bodyPr/>
          <a:lstStyle/>
          <a:p>
            <a:r>
              <a:rPr lang="es-ES_tradnl" dirty="0" smtClean="0"/>
              <a:t>Para </a:t>
            </a:r>
            <a:r>
              <a:rPr lang="es-ES_tradnl" dirty="0" err="1" smtClean="0"/>
              <a:t>prácticar</a:t>
            </a:r>
            <a:r>
              <a:rPr lang="es-ES_tradnl" dirty="0" smtClean="0"/>
              <a:t>: </a:t>
            </a:r>
            <a:r>
              <a:rPr lang="es-ES_tradnl" dirty="0" err="1" smtClean="0">
                <a:solidFill>
                  <a:schemeClr val="accent1"/>
                </a:solidFill>
              </a:rPr>
              <a:t>RegExr</a:t>
            </a:r>
            <a:endParaRPr lang="es-ES_tradnl" dirty="0" smtClean="0">
              <a:solidFill>
                <a:schemeClr val="accent1"/>
              </a:solidFill>
            </a:endParaRPr>
          </a:p>
          <a:p>
            <a:pPr lvl="1"/>
            <a:r>
              <a:rPr lang="es-ES_tradnl" dirty="0">
                <a:hlinkClick r:id="rId3"/>
              </a:rPr>
              <a:t>http://regexr.com/</a:t>
            </a:r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" dirty="0" smtClean="0"/>
          </a:p>
          <a:p>
            <a:endParaRPr lang="es-ES_tradnl" dirty="0" smtClean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Expresiones regulares</a:t>
            </a:r>
            <a:endParaRPr lang="es-ES_tradnl" dirty="0"/>
          </a:p>
        </p:txBody>
      </p:sp>
      <p:pic>
        <p:nvPicPr>
          <p:cNvPr id="8" name="Imagen 7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4735" y="1988840"/>
            <a:ext cx="6526530" cy="362902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4559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CARGA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26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968552"/>
          </a:xfrm>
        </p:spPr>
        <p:txBody>
          <a:bodyPr/>
          <a:lstStyle/>
          <a:p>
            <a:r>
              <a:rPr lang="es-ES_tradnl" dirty="0" err="1" smtClean="0"/>
              <a:t>ContexObject</a:t>
            </a:r>
            <a:r>
              <a:rPr lang="es-ES_tradnl" dirty="0" smtClean="0"/>
              <a:t> = Contenedor </a:t>
            </a:r>
            <a:r>
              <a:rPr lang="es-ES_tradnl" dirty="0"/>
              <a:t>de </a:t>
            </a:r>
            <a:r>
              <a:rPr lang="es-ES_tradnl" dirty="0" smtClean="0"/>
              <a:t>metadatos</a:t>
            </a:r>
          </a:p>
          <a:p>
            <a:pPr lvl="1"/>
            <a:r>
              <a:rPr lang="es-ES_tradnl" dirty="0" smtClean="0"/>
              <a:t>Enriquecimiento de metadatos recibidos en la </a:t>
            </a:r>
            <a:r>
              <a:rPr lang="es-ES_tradnl" dirty="0" err="1" smtClean="0"/>
              <a:t>OpenURL</a:t>
            </a:r>
            <a:endParaRPr lang="es-ES_tradnl" dirty="0" smtClean="0"/>
          </a:p>
          <a:p>
            <a:pPr lvl="2"/>
            <a:r>
              <a:rPr lang="es-ES_tradnl" dirty="0" smtClean="0"/>
              <a:t>Búsqueda en la KB (</a:t>
            </a:r>
            <a:r>
              <a:rPr lang="es-ES_tradnl" dirty="0" err="1" smtClean="0">
                <a:solidFill>
                  <a:schemeClr val="accent1"/>
                </a:solidFill>
              </a:rPr>
              <a:t>augmentation</a:t>
            </a:r>
            <a:r>
              <a:rPr lang="es-ES_tradnl" dirty="0" smtClean="0"/>
              <a:t>)</a:t>
            </a:r>
          </a:p>
          <a:p>
            <a:pPr lvl="2"/>
            <a:r>
              <a:rPr lang="es-ES_tradnl" dirty="0" smtClean="0"/>
              <a:t>Búsqueda externa (</a:t>
            </a:r>
            <a:r>
              <a:rPr lang="es-ES_tradnl" dirty="0" err="1" smtClean="0">
                <a:solidFill>
                  <a:schemeClr val="accent1"/>
                </a:solidFill>
              </a:rPr>
              <a:t>fetch</a:t>
            </a:r>
            <a:r>
              <a:rPr lang="es-ES_tradnl" dirty="0" smtClean="0"/>
              <a:t>)</a:t>
            </a:r>
          </a:p>
          <a:p>
            <a:pPr lvl="1"/>
            <a:r>
              <a:rPr lang="es-ES_tradnl" dirty="0" smtClean="0"/>
              <a:t>Se puede consultar con </a:t>
            </a:r>
            <a:r>
              <a:rPr lang="es-ES_tradnl" dirty="0" smtClean="0">
                <a:solidFill>
                  <a:schemeClr val="tx1"/>
                </a:solidFill>
              </a:rPr>
              <a:t>ver código fuente</a:t>
            </a:r>
          </a:p>
          <a:p>
            <a:r>
              <a:rPr lang="es-ES_tradnl" dirty="0" smtClean="0"/>
              <a:t>Estructura </a:t>
            </a:r>
            <a:r>
              <a:rPr lang="es-ES_tradnl" dirty="0"/>
              <a:t>de una </a:t>
            </a:r>
            <a:r>
              <a:rPr lang="es-ES_tradnl" dirty="0" err="1" smtClean="0"/>
              <a:t>OpenURL</a:t>
            </a:r>
            <a:endParaRPr lang="es-ES_tradnl" dirty="0" smtClean="0"/>
          </a:p>
          <a:p>
            <a:pPr lvl="1"/>
            <a:r>
              <a:rPr lang="es-ES_tradnl" dirty="0"/>
              <a:t>&lt;</a:t>
            </a:r>
            <a:r>
              <a:rPr lang="es-ES_tradnl" dirty="0" err="1"/>
              <a:t>URLbase</a:t>
            </a:r>
            <a:r>
              <a:rPr lang="es-ES_tradnl" dirty="0"/>
              <a:t>&gt;</a:t>
            </a:r>
            <a:r>
              <a:rPr lang="es-ES_tradnl" b="1" dirty="0">
                <a:solidFill>
                  <a:schemeClr val="tx1"/>
                </a:solidFill>
              </a:rPr>
              <a:t>?</a:t>
            </a:r>
            <a:r>
              <a:rPr lang="es-ES_tradnl" dirty="0"/>
              <a:t>&lt;metadatos&gt;</a:t>
            </a:r>
          </a:p>
          <a:p>
            <a:pPr lvl="1"/>
            <a:r>
              <a:rPr lang="es-ES_tradnl" dirty="0" smtClean="0"/>
              <a:t>Metadatos:</a:t>
            </a:r>
          </a:p>
          <a:p>
            <a:pPr lvl="2"/>
            <a:r>
              <a:rPr lang="es-ES_tradnl" dirty="0" smtClean="0">
                <a:solidFill>
                  <a:schemeClr val="accent1"/>
                </a:solidFill>
              </a:rPr>
              <a:t>&lt;</a:t>
            </a:r>
            <a:r>
              <a:rPr lang="es-ES_tradnl" dirty="0">
                <a:solidFill>
                  <a:schemeClr val="accent1"/>
                </a:solidFill>
              </a:rPr>
              <a:t>clave=valor&gt;</a:t>
            </a:r>
            <a:r>
              <a:rPr lang="es-ES_tradnl" b="1" dirty="0"/>
              <a:t>&amp;</a:t>
            </a:r>
            <a:r>
              <a:rPr lang="es-ES_tradnl" dirty="0">
                <a:solidFill>
                  <a:schemeClr val="accent1"/>
                </a:solidFill>
              </a:rPr>
              <a:t>&lt;clave=valor</a:t>
            </a:r>
            <a:r>
              <a:rPr lang="es-ES_tradnl" dirty="0" smtClean="0">
                <a:solidFill>
                  <a:schemeClr val="accent1"/>
                </a:solidFill>
              </a:rPr>
              <a:t>&gt;</a:t>
            </a:r>
            <a:r>
              <a:rPr lang="es-ES_tradnl" b="1" dirty="0" smtClean="0"/>
              <a:t>&amp;</a:t>
            </a:r>
            <a:r>
              <a:rPr lang="es-ES_tradnl" dirty="0" smtClean="0">
                <a:solidFill>
                  <a:schemeClr val="accent1"/>
                </a:solidFill>
              </a:rPr>
              <a:t>…</a:t>
            </a:r>
          </a:p>
          <a:p>
            <a:r>
              <a:rPr lang="es-ES_tradnl" dirty="0" smtClean="0"/>
              <a:t>Ejemplo</a:t>
            </a:r>
          </a:p>
          <a:p>
            <a:pPr lvl="1"/>
            <a:r>
              <a:rPr lang="es-ES_tradnl" dirty="0"/>
              <a:t>http://sfx.greendata.es/sfxtst41</a:t>
            </a:r>
            <a:r>
              <a:rPr lang="es-ES_tradnl" b="1" dirty="0">
                <a:solidFill>
                  <a:schemeClr val="tx1"/>
                </a:solidFill>
              </a:rPr>
              <a:t>?</a:t>
            </a:r>
            <a:r>
              <a:rPr lang="es-ES_tradnl" dirty="0"/>
              <a:t>url_ver</a:t>
            </a:r>
            <a:r>
              <a:rPr lang="es-ES_tradnl" b="1" dirty="0">
                <a:solidFill>
                  <a:schemeClr val="tx1"/>
                </a:solidFill>
              </a:rPr>
              <a:t>=</a:t>
            </a:r>
            <a:r>
              <a:rPr lang="es-ES_tradnl" dirty="0"/>
              <a:t>Z39.88-2004</a:t>
            </a:r>
            <a:r>
              <a:rPr lang="es-ES_tradnl" b="1" dirty="0">
                <a:solidFill>
                  <a:schemeClr val="tx1"/>
                </a:solidFill>
              </a:rPr>
              <a:t>&amp;</a:t>
            </a:r>
            <a:r>
              <a:rPr lang="es-ES_tradnl" dirty="0"/>
              <a:t>url_ctx_fmt</a:t>
            </a:r>
            <a:r>
              <a:rPr lang="es-ES_tradnl" b="1" dirty="0">
                <a:solidFill>
                  <a:schemeClr val="tx1"/>
                </a:solidFill>
              </a:rPr>
              <a:t>=</a:t>
            </a:r>
            <a:r>
              <a:rPr lang="es-ES_tradnl" dirty="0"/>
              <a:t>info%3Aofi%2Ffmt%3Akev%3Amtx%3Actx</a:t>
            </a:r>
            <a:r>
              <a:rPr lang="es-ES_tradnl" b="1" dirty="0">
                <a:solidFill>
                  <a:schemeClr val="tx1"/>
                </a:solidFill>
              </a:rPr>
              <a:t>&amp;</a:t>
            </a:r>
            <a:r>
              <a:rPr lang="es-ES_tradnl" dirty="0"/>
              <a:t>ctx_ver</a:t>
            </a:r>
            <a:r>
              <a:rPr lang="es-ES_tradnl" b="1" dirty="0">
                <a:solidFill>
                  <a:schemeClr val="tx1"/>
                </a:solidFill>
              </a:rPr>
              <a:t>=</a:t>
            </a:r>
            <a:r>
              <a:rPr lang="es-ES_tradnl" dirty="0"/>
              <a:t>Z39.88-2004</a:t>
            </a:r>
            <a:r>
              <a:rPr lang="es-ES_tradnl" b="1" dirty="0">
                <a:solidFill>
                  <a:schemeClr val="tx1"/>
                </a:solidFill>
              </a:rPr>
              <a:t>&amp;</a:t>
            </a:r>
            <a:r>
              <a:rPr lang="es-ES_tradnl" dirty="0"/>
              <a:t>ctx_enc</a:t>
            </a:r>
            <a:r>
              <a:rPr lang="es-ES_tradnl" b="1" dirty="0">
                <a:solidFill>
                  <a:schemeClr val="tx1"/>
                </a:solidFill>
              </a:rPr>
              <a:t>=</a:t>
            </a:r>
            <a:r>
              <a:rPr lang="es-ES_tradnl" dirty="0"/>
              <a:t>info%3Aofi%2Fenc%3AUTF-8</a:t>
            </a:r>
            <a:r>
              <a:rPr lang="es-ES_tradnl" b="1" dirty="0">
                <a:solidFill>
                  <a:schemeClr val="tx1"/>
                </a:solidFill>
              </a:rPr>
              <a:t>&amp;</a:t>
            </a:r>
            <a:r>
              <a:rPr lang="es-ES_tradnl" dirty="0"/>
              <a:t>rfr_id</a:t>
            </a:r>
            <a:r>
              <a:rPr lang="es-ES_tradnl" b="1" dirty="0">
                <a:solidFill>
                  <a:schemeClr val="tx1"/>
                </a:solidFill>
              </a:rPr>
              <a:t>=</a:t>
            </a:r>
            <a:r>
              <a:rPr lang="es-ES_tradnl" dirty="0"/>
              <a:t>info%3Asid%2Fsfxit.com%3Akbmanager</a:t>
            </a:r>
            <a:r>
              <a:rPr lang="es-ES_tradnl" b="1" dirty="0">
                <a:solidFill>
                  <a:schemeClr val="tx1"/>
                </a:solidFill>
              </a:rPr>
              <a:t>&amp;</a:t>
            </a:r>
            <a:r>
              <a:rPr lang="es-ES_tradnl" dirty="0"/>
              <a:t>sfx.ignore_date_threshold</a:t>
            </a:r>
            <a:r>
              <a:rPr lang="es-ES_tradnl" b="1" dirty="0">
                <a:solidFill>
                  <a:schemeClr val="tx1"/>
                </a:solidFill>
              </a:rPr>
              <a:t>=</a:t>
            </a:r>
            <a:r>
              <a:rPr lang="es-ES_tradnl" dirty="0"/>
              <a:t>1&amp;rft.object_id</a:t>
            </a:r>
            <a:r>
              <a:rPr lang="es-ES_tradnl" b="1" dirty="0">
                <a:solidFill>
                  <a:schemeClr val="tx1"/>
                </a:solidFill>
              </a:rPr>
              <a:t>=</a:t>
            </a:r>
            <a:r>
              <a:rPr lang="es-ES_tradnl" dirty="0"/>
              <a:t>954921334029</a:t>
            </a:r>
          </a:p>
          <a:p>
            <a:endParaRPr lang="es-ES_tradnl" dirty="0"/>
          </a:p>
          <a:p>
            <a:endParaRPr lang="es-ES_tradnl" dirty="0" smtClean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Enlaces</a:t>
            </a:r>
            <a:endParaRPr lang="es-ES_tradnl" dirty="0"/>
          </a:p>
        </p:txBody>
      </p:sp>
      <p:pic>
        <p:nvPicPr>
          <p:cNvPr id="7" name="Imagen 6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544" y="2204864"/>
            <a:ext cx="3320056" cy="188604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6384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CARGA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27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968552"/>
          </a:xfrm>
        </p:spPr>
        <p:txBody>
          <a:bodyPr/>
          <a:lstStyle/>
          <a:p>
            <a:r>
              <a:rPr lang="es-ES_tradnl" dirty="0" err="1"/>
              <a:t>OpenURL</a:t>
            </a:r>
            <a:r>
              <a:rPr lang="es-ES_tradnl" dirty="0"/>
              <a:t> </a:t>
            </a:r>
            <a:r>
              <a:rPr lang="es-ES_tradnl" dirty="0" err="1"/>
              <a:t>Deconstructor</a:t>
            </a:r>
            <a:r>
              <a:rPr lang="es-ES_tradnl" dirty="0"/>
              <a:t> </a:t>
            </a:r>
            <a:r>
              <a:rPr lang="es-ES_tradnl" dirty="0" err="1"/>
              <a:t>Tool</a:t>
            </a:r>
            <a:r>
              <a:rPr lang="es-ES_tradnl" dirty="0"/>
              <a:t> de </a:t>
            </a:r>
            <a:r>
              <a:rPr lang="es-ES_tradnl" dirty="0" err="1" smtClean="0"/>
              <a:t>WorldCat</a:t>
            </a:r>
            <a:endParaRPr lang="es-ES_tradnl" dirty="0" smtClean="0"/>
          </a:p>
          <a:p>
            <a:pPr lvl="1"/>
            <a:r>
              <a:rPr lang="es-ES_tradnl" dirty="0">
                <a:hlinkClick r:id="rId3"/>
              </a:rPr>
              <a:t>http://partneraccess.oclc.org/wcpa/servlet/OUExplain2</a:t>
            </a:r>
            <a:endParaRPr lang="es-ES_tradnl" dirty="0" smtClean="0"/>
          </a:p>
          <a:p>
            <a:endParaRPr lang="es-ES_tradnl" dirty="0" smtClean="0"/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r>
              <a:rPr lang="es-ES_tradnl" dirty="0" err="1" smtClean="0"/>
              <a:t>Requests</a:t>
            </a:r>
            <a:r>
              <a:rPr lang="es-ES_tradnl" dirty="0" smtClean="0"/>
              <a:t> </a:t>
            </a:r>
            <a:r>
              <a:rPr lang="es-ES_tradnl" dirty="0"/>
              <a:t>y </a:t>
            </a:r>
            <a:r>
              <a:rPr lang="es-ES_tradnl" dirty="0" err="1"/>
              <a:t>Clickthroughs</a:t>
            </a:r>
            <a:endParaRPr lang="es-ES" dirty="0"/>
          </a:p>
          <a:p>
            <a:pPr lvl="1"/>
            <a:r>
              <a:rPr lang="es-ES" dirty="0" err="1"/>
              <a:t>Request</a:t>
            </a:r>
            <a:r>
              <a:rPr lang="es-ES" dirty="0"/>
              <a:t> = </a:t>
            </a:r>
            <a:r>
              <a:rPr lang="es-ES" i="1" dirty="0" err="1">
                <a:solidFill>
                  <a:schemeClr val="tx1"/>
                </a:solidFill>
              </a:rPr>
              <a:t>Source</a:t>
            </a:r>
            <a:r>
              <a:rPr lang="es-ES" i="1" dirty="0">
                <a:solidFill>
                  <a:schemeClr val="tx1"/>
                </a:solidFill>
              </a:rPr>
              <a:t> -&gt; </a:t>
            </a:r>
            <a:r>
              <a:rPr lang="es-ES" i="1" dirty="0" smtClean="0">
                <a:solidFill>
                  <a:schemeClr val="tx1"/>
                </a:solidFill>
              </a:rPr>
              <a:t>SFX = </a:t>
            </a:r>
            <a:r>
              <a:rPr lang="es-ES_tradnl" i="1" dirty="0" smtClean="0">
                <a:solidFill>
                  <a:schemeClr val="tx1"/>
                </a:solidFill>
              </a:rPr>
              <a:t>Enlaces </a:t>
            </a:r>
            <a:r>
              <a:rPr lang="es-ES_tradnl" i="1" dirty="0">
                <a:solidFill>
                  <a:schemeClr val="tx1"/>
                </a:solidFill>
              </a:rPr>
              <a:t>a SFX</a:t>
            </a:r>
            <a:endParaRPr lang="es-ES" i="1" dirty="0">
              <a:solidFill>
                <a:schemeClr val="tx1"/>
              </a:solidFill>
            </a:endParaRPr>
          </a:p>
          <a:p>
            <a:pPr lvl="1"/>
            <a:r>
              <a:rPr lang="es-ES" dirty="0" err="1"/>
              <a:t>Clickthroughs</a:t>
            </a:r>
            <a:r>
              <a:rPr lang="es-ES" dirty="0"/>
              <a:t> = </a:t>
            </a:r>
            <a:r>
              <a:rPr lang="es-ES" i="1" dirty="0">
                <a:solidFill>
                  <a:schemeClr val="tx1"/>
                </a:solidFill>
              </a:rPr>
              <a:t>SFX -&gt; </a:t>
            </a:r>
            <a:r>
              <a:rPr lang="es-ES" i="1" dirty="0" smtClean="0">
                <a:solidFill>
                  <a:schemeClr val="tx1"/>
                </a:solidFill>
              </a:rPr>
              <a:t>Target = Enlaces </a:t>
            </a:r>
            <a:r>
              <a:rPr lang="es-ES" i="1" dirty="0">
                <a:solidFill>
                  <a:schemeClr val="tx1"/>
                </a:solidFill>
              </a:rPr>
              <a:t>desde SFX</a:t>
            </a:r>
          </a:p>
          <a:p>
            <a:endParaRPr lang="es-ES_tradnl" dirty="0" smtClean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Enlaces</a:t>
            </a:r>
            <a:endParaRPr lang="es-ES_tradnl" dirty="0"/>
          </a:p>
        </p:txBody>
      </p:sp>
      <p:pic>
        <p:nvPicPr>
          <p:cNvPr id="9" name="Imagen 8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773" y="2132856"/>
            <a:ext cx="3628454" cy="2456307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5188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CARGA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28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58351"/>
            <a:ext cx="8575200" cy="5166223"/>
          </a:xfrm>
        </p:spPr>
        <p:txBody>
          <a:bodyPr/>
          <a:lstStyle/>
          <a:p>
            <a:r>
              <a:rPr lang="es-ES_tradnl" dirty="0" smtClean="0"/>
              <a:t>Enlaces a nivel de </a:t>
            </a:r>
            <a:r>
              <a:rPr lang="es-ES_tradnl" dirty="0" err="1" smtClean="0">
                <a:solidFill>
                  <a:schemeClr val="tx1"/>
                </a:solidFill>
              </a:rPr>
              <a:t>Object</a:t>
            </a:r>
            <a:endParaRPr lang="es-ES_tradnl" dirty="0" smtClean="0">
              <a:solidFill>
                <a:schemeClr val="tx1"/>
              </a:solidFill>
            </a:endParaRPr>
          </a:p>
          <a:p>
            <a:pPr lvl="1"/>
            <a:r>
              <a:rPr lang="es-ES_tradnl" b="1" i="0" dirty="0">
                <a:hlinkClick r:id="rId3"/>
              </a:rPr>
              <a:t>http://</a:t>
            </a:r>
            <a:r>
              <a:rPr lang="es-ES_tradnl" b="1" i="0" dirty="0" smtClean="0">
                <a:hlinkClick r:id="rId3"/>
              </a:rPr>
              <a:t>sfx.greendata.es</a:t>
            </a:r>
            <a:r>
              <a:rPr lang="es-ES_tradnl" dirty="0" smtClean="0">
                <a:solidFill>
                  <a:schemeClr val="accent1"/>
                </a:solidFill>
                <a:hlinkClick r:id="rId3"/>
              </a:rPr>
              <a:t>/sfxtst41</a:t>
            </a:r>
            <a:r>
              <a:rPr lang="es-ES_tradnl" dirty="0" smtClean="0">
                <a:solidFill>
                  <a:schemeClr val="tx1"/>
                </a:solidFill>
                <a:hlinkClick r:id="rId3"/>
              </a:rPr>
              <a:t>?url_ver=Z39.88-2004&amp;rfr_id=info:sid/</a:t>
            </a:r>
            <a:r>
              <a:rPr lang="es-ES_tradnl" b="1" i="0" dirty="0" smtClean="0">
                <a:solidFill>
                  <a:schemeClr val="accent1"/>
                </a:solidFill>
                <a:hlinkClick r:id="rId3"/>
              </a:rPr>
              <a:t>ALEPH</a:t>
            </a:r>
            <a:r>
              <a:rPr lang="es-ES_tradnl" dirty="0" smtClean="0">
                <a:solidFill>
                  <a:schemeClr val="tx1"/>
                </a:solidFill>
                <a:hlinkClick r:id="rId3"/>
              </a:rPr>
              <a:t>&amp;sfx.ignore_date_threshold=1&amp;rft.object_id=</a:t>
            </a:r>
            <a:r>
              <a:rPr lang="es-ES_tradnl" b="1" i="0" dirty="0" smtClean="0">
                <a:solidFill>
                  <a:schemeClr val="accent1"/>
                </a:solidFill>
                <a:hlinkClick r:id="rId3"/>
              </a:rPr>
              <a:t>954921334029</a:t>
            </a:r>
            <a:endParaRPr lang="es-ES_tradnl" dirty="0" smtClean="0">
              <a:solidFill>
                <a:schemeClr val="accent1"/>
              </a:solidFill>
            </a:endParaRPr>
          </a:p>
          <a:p>
            <a:r>
              <a:rPr lang="es-ES_tradnl" dirty="0" smtClean="0"/>
              <a:t>Enlaces a nivel de </a:t>
            </a:r>
            <a:r>
              <a:rPr lang="es-ES_tradnl" dirty="0" smtClean="0">
                <a:solidFill>
                  <a:schemeClr val="tx1"/>
                </a:solidFill>
              </a:rPr>
              <a:t>Portfolio</a:t>
            </a:r>
          </a:p>
          <a:p>
            <a:pPr lvl="1"/>
            <a:r>
              <a:rPr lang="es-ES_tradnl" b="1" i="0" dirty="0" smtClean="0">
                <a:hlinkClick r:id="rId4"/>
              </a:rPr>
              <a:t>http://sfx.greendata.es/sfxtst41?url_ver=Z39.88-2004&amp;rfr_id=info:sid/ALEPH&amp;sfx.ignore_date_threshold=1&amp;rft.object_id=954921334029&amp;rft.object_portfolio_id=3170000000112686</a:t>
            </a:r>
            <a:endParaRPr lang="es-ES_tradnl" dirty="0" smtClean="0"/>
          </a:p>
          <a:p>
            <a:r>
              <a:rPr lang="es-ES_tradnl" dirty="0" smtClean="0"/>
              <a:t>Conocer el </a:t>
            </a:r>
            <a:r>
              <a:rPr lang="es-ES_tradnl" dirty="0" err="1" smtClean="0"/>
              <a:t>Object</a:t>
            </a:r>
            <a:r>
              <a:rPr lang="es-ES_tradnl" dirty="0" smtClean="0"/>
              <a:t> ID y/o Portfolio ID</a:t>
            </a:r>
          </a:p>
          <a:p>
            <a:pPr lvl="1"/>
            <a:r>
              <a:rPr lang="es-ES_tradnl" dirty="0" err="1" smtClean="0"/>
              <a:t>Export</a:t>
            </a:r>
            <a:r>
              <a:rPr lang="es-ES_tradnl" dirty="0" smtClean="0"/>
              <a:t> </a:t>
            </a:r>
            <a:r>
              <a:rPr lang="es-ES_tradnl" dirty="0" err="1" smtClean="0"/>
              <a:t>Tool</a:t>
            </a:r>
            <a:endParaRPr lang="es-ES_tradnl" dirty="0" smtClean="0"/>
          </a:p>
          <a:p>
            <a:r>
              <a:rPr lang="es-ES_tradnl" dirty="0" err="1" smtClean="0"/>
              <a:t>Menu</a:t>
            </a:r>
            <a:r>
              <a:rPr lang="es-ES_tradnl" dirty="0" smtClean="0"/>
              <a:t> </a:t>
            </a:r>
            <a:r>
              <a:rPr lang="es-ES_tradnl" dirty="0" err="1" smtClean="0"/>
              <a:t>Configuration</a:t>
            </a:r>
            <a:r>
              <a:rPr lang="es-ES_tradnl" dirty="0" smtClean="0"/>
              <a:t>/</a:t>
            </a:r>
            <a:r>
              <a:rPr lang="es-ES_tradnl" dirty="0" err="1" smtClean="0"/>
              <a:t>DirectLinking</a:t>
            </a:r>
            <a:endParaRPr lang="es-ES_tradnl" dirty="0" smtClean="0"/>
          </a:p>
          <a:p>
            <a:pPr lvl="1"/>
            <a:r>
              <a:rPr lang="es-ES_tradnl" dirty="0" smtClean="0"/>
              <a:t>Para ir directamente al recurso</a:t>
            </a:r>
            <a:endParaRPr lang="es-ES_tradnl" dirty="0"/>
          </a:p>
          <a:p>
            <a:r>
              <a:rPr lang="es-ES_tradnl" dirty="0" smtClean="0"/>
              <a:t>Otros enlaces</a:t>
            </a:r>
          </a:p>
          <a:p>
            <a:pPr lvl="1"/>
            <a:r>
              <a:rPr lang="es-ES_tradnl" dirty="0" smtClean="0"/>
              <a:t>Manual del taller</a:t>
            </a:r>
            <a:endParaRPr lang="es-ES_tradnl" dirty="0"/>
          </a:p>
          <a:p>
            <a:endParaRPr lang="es-ES_tradnl" dirty="0" smtClean="0">
              <a:solidFill>
                <a:schemeClr val="accent1"/>
              </a:solidFill>
            </a:endParaRPr>
          </a:p>
          <a:p>
            <a:pPr lvl="1"/>
            <a:endParaRPr lang="es-ES" dirty="0" smtClean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Enlaces a SFX</a:t>
            </a:r>
            <a:endParaRPr lang="es-ES_tradnl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9862" y="4005064"/>
            <a:ext cx="3995738" cy="17907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6290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CARGA DE DATOS – enlaces desde </a:t>
            </a:r>
            <a:r>
              <a:rPr lang="es-ES_tradnl" dirty="0" err="1" smtClean="0"/>
              <a:t>sfx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29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071089"/>
            <a:ext cx="8575200" cy="4968552"/>
          </a:xfrm>
        </p:spPr>
        <p:txBody>
          <a:bodyPr/>
          <a:lstStyle/>
          <a:p>
            <a:r>
              <a:rPr lang="es-ES_tradnl" dirty="0" err="1" smtClean="0"/>
              <a:t>Parser</a:t>
            </a:r>
            <a:endParaRPr lang="es-ES_tradnl" dirty="0" smtClean="0"/>
          </a:p>
          <a:p>
            <a:pPr lvl="1"/>
            <a:r>
              <a:rPr lang="es-ES" dirty="0" smtClean="0"/>
              <a:t>Script </a:t>
            </a:r>
            <a:r>
              <a:rPr lang="es-ES" dirty="0"/>
              <a:t>en </a:t>
            </a:r>
            <a:r>
              <a:rPr lang="es-ES" dirty="0" smtClean="0"/>
              <a:t>Perl</a:t>
            </a:r>
          </a:p>
          <a:p>
            <a:pPr lvl="1"/>
            <a:r>
              <a:rPr lang="es-ES" dirty="0" smtClean="0"/>
              <a:t>Analiza </a:t>
            </a:r>
            <a:r>
              <a:rPr lang="es-ES" dirty="0"/>
              <a:t>los metadatos que envía un </a:t>
            </a:r>
            <a:r>
              <a:rPr lang="es-ES" i="1" dirty="0" err="1">
                <a:solidFill>
                  <a:schemeClr val="tx1"/>
                </a:solidFill>
              </a:rPr>
              <a:t>source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/>
              <a:t>y los transforma en </a:t>
            </a:r>
            <a:r>
              <a:rPr lang="es-ES" i="1" dirty="0" err="1" smtClean="0">
                <a:solidFill>
                  <a:schemeClr val="tx1"/>
                </a:solidFill>
              </a:rPr>
              <a:t>request</a:t>
            </a:r>
            <a:endParaRPr lang="es-ES_tradnl" i="1" dirty="0" smtClean="0">
              <a:solidFill>
                <a:schemeClr val="tx1"/>
              </a:solidFill>
            </a:endParaRPr>
          </a:p>
          <a:p>
            <a:r>
              <a:rPr lang="es-ES_tradnl" dirty="0" err="1" smtClean="0"/>
              <a:t>Parse</a:t>
            </a:r>
            <a:r>
              <a:rPr lang="es-ES_tradnl" dirty="0" smtClean="0"/>
              <a:t> </a:t>
            </a:r>
            <a:r>
              <a:rPr lang="es-ES_tradnl" dirty="0" err="1" smtClean="0"/>
              <a:t>Param</a:t>
            </a:r>
            <a:endParaRPr lang="es-ES_tradnl" dirty="0" smtClean="0"/>
          </a:p>
          <a:p>
            <a:pPr lvl="1"/>
            <a:r>
              <a:rPr lang="es-ES" dirty="0" smtClean="0"/>
              <a:t>Información utilizada </a:t>
            </a:r>
            <a:r>
              <a:rPr lang="es-ES" dirty="0"/>
              <a:t>por el </a:t>
            </a:r>
            <a:r>
              <a:rPr lang="es-ES" dirty="0" err="1"/>
              <a:t>parser</a:t>
            </a:r>
            <a:r>
              <a:rPr lang="es-ES" dirty="0"/>
              <a:t> para crear la </a:t>
            </a:r>
            <a:r>
              <a:rPr lang="es-ES" dirty="0" smtClean="0"/>
              <a:t>URL</a:t>
            </a:r>
            <a:endParaRPr lang="es-ES_tradnl" dirty="0" smtClean="0"/>
          </a:p>
          <a:p>
            <a:endParaRPr lang="es-ES_tradnl" dirty="0" smtClean="0"/>
          </a:p>
          <a:p>
            <a:r>
              <a:rPr lang="es-ES_tradnl" dirty="0" err="1" smtClean="0"/>
              <a:t>Source</a:t>
            </a:r>
            <a:r>
              <a:rPr lang="es-ES_tradnl" dirty="0" smtClean="0"/>
              <a:t> </a:t>
            </a:r>
            <a:r>
              <a:rPr lang="es-ES_tradnl" dirty="0"/>
              <a:t>-&gt; </a:t>
            </a:r>
            <a:r>
              <a:rPr lang="es-ES_tradnl" dirty="0" err="1"/>
              <a:t>OpenURL</a:t>
            </a:r>
            <a:r>
              <a:rPr lang="es-ES_tradnl" dirty="0"/>
              <a:t> -&gt; KB, </a:t>
            </a:r>
            <a:r>
              <a:rPr lang="es-ES_tradnl" dirty="0" err="1"/>
              <a:t>Parser</a:t>
            </a:r>
            <a:r>
              <a:rPr lang="es-ES_tradnl" dirty="0"/>
              <a:t>, </a:t>
            </a:r>
            <a:r>
              <a:rPr lang="es-ES_tradnl" dirty="0" err="1"/>
              <a:t>Parse</a:t>
            </a:r>
            <a:r>
              <a:rPr lang="es-ES_tradnl" dirty="0"/>
              <a:t> </a:t>
            </a:r>
            <a:r>
              <a:rPr lang="es-ES_tradnl" dirty="0" err="1"/>
              <a:t>Param</a:t>
            </a:r>
            <a:r>
              <a:rPr lang="es-ES_tradnl" dirty="0"/>
              <a:t>, </a:t>
            </a:r>
            <a:r>
              <a:rPr lang="es-ES_tradnl" dirty="0" err="1"/>
              <a:t>linking</a:t>
            </a:r>
            <a:r>
              <a:rPr lang="es-ES_tradnl" dirty="0"/>
              <a:t> </a:t>
            </a:r>
            <a:r>
              <a:rPr lang="es-ES_tradnl" dirty="0" err="1"/>
              <a:t>param</a:t>
            </a:r>
            <a:r>
              <a:rPr lang="es-ES_tradnl" dirty="0"/>
              <a:t>. -&gt; Target</a:t>
            </a:r>
          </a:p>
          <a:p>
            <a:endParaRPr lang="es-ES_tradnl" dirty="0" smtClean="0">
              <a:solidFill>
                <a:schemeClr val="accent1"/>
              </a:solidFill>
            </a:endParaRPr>
          </a:p>
          <a:p>
            <a:r>
              <a:rPr lang="es-ES_tradnl" dirty="0" err="1" smtClean="0">
                <a:solidFill>
                  <a:schemeClr val="accent1"/>
                </a:solidFill>
              </a:rPr>
              <a:t>Generic</a:t>
            </a:r>
            <a:r>
              <a:rPr lang="es-ES_tradnl" dirty="0" smtClean="0">
                <a:solidFill>
                  <a:schemeClr val="accent1"/>
                </a:solidFill>
              </a:rPr>
              <a:t> </a:t>
            </a:r>
            <a:r>
              <a:rPr lang="es-ES_tradnl" dirty="0" smtClean="0"/>
              <a:t>Target </a:t>
            </a:r>
            <a:r>
              <a:rPr lang="es-ES_tradnl" dirty="0" err="1" smtClean="0"/>
              <a:t>Parser</a:t>
            </a:r>
            <a:endParaRPr lang="es-ES_tradnl" dirty="0" smtClean="0"/>
          </a:p>
          <a:p>
            <a:pPr lvl="1"/>
            <a:r>
              <a:rPr lang="es-ES" dirty="0" smtClean="0"/>
              <a:t>Permite enlazar sin </a:t>
            </a:r>
            <a:r>
              <a:rPr lang="es-ES" dirty="0"/>
              <a:t>necesidad de tener que escribir un script en </a:t>
            </a:r>
            <a:r>
              <a:rPr lang="es-ES" dirty="0" smtClean="0"/>
              <a:t>Perl</a:t>
            </a:r>
          </a:p>
          <a:p>
            <a:pPr lvl="1"/>
            <a:r>
              <a:rPr lang="pt-BR" dirty="0" smtClean="0"/>
              <a:t>Se </a:t>
            </a:r>
            <a:r>
              <a:rPr lang="pt-BR" dirty="0" err="1" smtClean="0"/>
              <a:t>puede</a:t>
            </a:r>
            <a:r>
              <a:rPr lang="pt-BR" dirty="0" smtClean="0"/>
              <a:t> utilizar a </a:t>
            </a:r>
            <a:r>
              <a:rPr lang="pt-BR" dirty="0" err="1" smtClean="0"/>
              <a:t>nivel</a:t>
            </a:r>
            <a:r>
              <a:rPr lang="pt-BR" dirty="0" smtClean="0"/>
              <a:t> de </a:t>
            </a:r>
            <a:r>
              <a:rPr lang="pt-BR" i="1" dirty="0" err="1" smtClean="0">
                <a:solidFill>
                  <a:schemeClr val="tx1"/>
                </a:solidFill>
              </a:rPr>
              <a:t>target</a:t>
            </a:r>
            <a:r>
              <a:rPr lang="pt-BR" i="1" dirty="0" smtClean="0">
                <a:solidFill>
                  <a:schemeClr val="tx1"/>
                </a:solidFill>
              </a:rPr>
              <a:t> </a:t>
            </a:r>
            <a:r>
              <a:rPr lang="pt-BR" i="1" dirty="0" err="1">
                <a:solidFill>
                  <a:schemeClr val="tx1"/>
                </a:solidFill>
              </a:rPr>
              <a:t>service</a:t>
            </a:r>
            <a:r>
              <a:rPr lang="pt-BR" i="1" dirty="0">
                <a:solidFill>
                  <a:schemeClr val="tx1"/>
                </a:solidFill>
              </a:rPr>
              <a:t> </a:t>
            </a:r>
            <a:r>
              <a:rPr lang="pt-BR" dirty="0"/>
              <a:t>o de </a:t>
            </a:r>
            <a:r>
              <a:rPr lang="pt-BR" i="1" dirty="0" smtClean="0">
                <a:solidFill>
                  <a:schemeClr val="tx1"/>
                </a:solidFill>
              </a:rPr>
              <a:t>portfolio</a:t>
            </a:r>
            <a:r>
              <a:rPr lang="pt-BR" dirty="0" smtClean="0"/>
              <a:t> </a:t>
            </a:r>
          </a:p>
          <a:p>
            <a:pPr lvl="2"/>
            <a:r>
              <a:rPr lang="pt-BR" dirty="0" smtClean="0"/>
              <a:t>No </a:t>
            </a:r>
            <a:r>
              <a:rPr lang="pt-BR" dirty="0" err="1" smtClean="0"/>
              <a:t>en</a:t>
            </a:r>
            <a:r>
              <a:rPr lang="pt-BR" dirty="0" smtClean="0"/>
              <a:t> </a:t>
            </a:r>
            <a:r>
              <a:rPr lang="pt-BR" dirty="0" err="1" smtClean="0"/>
              <a:t>los</a:t>
            </a:r>
            <a:r>
              <a:rPr lang="pt-BR" dirty="0" smtClean="0"/>
              <a:t> dos</a:t>
            </a:r>
            <a:endParaRPr lang="es-ES_tradnl" dirty="0">
              <a:solidFill>
                <a:schemeClr val="accent1"/>
              </a:solidFill>
            </a:endParaRPr>
          </a:p>
          <a:p>
            <a:endParaRPr lang="es-ES_tradnl" dirty="0" smtClean="0">
              <a:solidFill>
                <a:schemeClr val="accent1"/>
              </a:solidFill>
            </a:endParaRPr>
          </a:p>
          <a:p>
            <a:pPr lvl="1"/>
            <a:endParaRPr lang="pt-BR" dirty="0" smtClean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Enlaces desde SFX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0945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Esquema del taller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3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dirty="0" smtClean="0"/>
              <a:t>Introducción</a:t>
            </a:r>
          </a:p>
          <a:p>
            <a:pPr lvl="1" indent="0">
              <a:lnSpc>
                <a:spcPct val="100000"/>
              </a:lnSpc>
              <a:spcAft>
                <a:spcPts val="0"/>
              </a:spcAft>
            </a:pPr>
            <a:r>
              <a:rPr lang="es-ES" dirty="0" smtClean="0"/>
              <a:t>Estructura de datos de SFX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dirty="0" smtClean="0"/>
              <a:t>Carga de datos</a:t>
            </a:r>
          </a:p>
          <a:p>
            <a:pPr lvl="1" indent="0">
              <a:lnSpc>
                <a:spcPct val="100000"/>
              </a:lnSpc>
              <a:spcAft>
                <a:spcPts val="0"/>
              </a:spcAft>
            </a:pPr>
            <a:r>
              <a:rPr lang="es-ES" dirty="0" smtClean="0"/>
              <a:t>Visión general de </a:t>
            </a:r>
            <a:r>
              <a:rPr lang="es-ES" dirty="0" err="1" smtClean="0"/>
              <a:t>DataLoader</a:t>
            </a:r>
            <a:endParaRPr lang="es-ES" dirty="0" smtClean="0"/>
          </a:p>
          <a:p>
            <a:pPr lvl="1" indent="0">
              <a:lnSpc>
                <a:spcPct val="100000"/>
              </a:lnSpc>
              <a:spcAft>
                <a:spcPts val="0"/>
              </a:spcAft>
            </a:pPr>
            <a:r>
              <a:rPr lang="es-ES" dirty="0" smtClean="0"/>
              <a:t>Casos prácticos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dirty="0" smtClean="0"/>
              <a:t>Comparación de datos</a:t>
            </a:r>
          </a:p>
          <a:p>
            <a:pPr lvl="1" indent="0">
              <a:lnSpc>
                <a:spcPct val="100000"/>
              </a:lnSpc>
              <a:spcAft>
                <a:spcPts val="0"/>
              </a:spcAft>
            </a:pPr>
            <a:r>
              <a:rPr lang="es-ES" dirty="0" smtClean="0"/>
              <a:t>Visión general de </a:t>
            </a:r>
            <a:r>
              <a:rPr lang="es-ES" dirty="0" err="1" smtClean="0"/>
              <a:t>Collection</a:t>
            </a:r>
            <a:r>
              <a:rPr lang="es-ES" dirty="0" smtClean="0"/>
              <a:t> </a:t>
            </a:r>
            <a:r>
              <a:rPr lang="es-ES" dirty="0" err="1" smtClean="0"/>
              <a:t>Tool</a:t>
            </a:r>
            <a:endParaRPr lang="es-ES" dirty="0" smtClean="0"/>
          </a:p>
          <a:p>
            <a:pPr lvl="1" indent="0">
              <a:lnSpc>
                <a:spcPct val="100000"/>
              </a:lnSpc>
              <a:spcAft>
                <a:spcPts val="0"/>
              </a:spcAft>
            </a:pPr>
            <a:r>
              <a:rPr lang="es-ES" dirty="0" smtClean="0"/>
              <a:t>Casos prácticos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dirty="0" smtClean="0"/>
              <a:t>Extracción de datos</a:t>
            </a:r>
          </a:p>
          <a:p>
            <a:pPr lvl="1" indent="0">
              <a:lnSpc>
                <a:spcPct val="100000"/>
              </a:lnSpc>
              <a:spcAft>
                <a:spcPts val="0"/>
              </a:spcAft>
            </a:pPr>
            <a:r>
              <a:rPr lang="es-ES" dirty="0" smtClean="0"/>
              <a:t>Visión general de </a:t>
            </a:r>
            <a:r>
              <a:rPr lang="es-ES" dirty="0" err="1" smtClean="0"/>
              <a:t>Export</a:t>
            </a:r>
            <a:r>
              <a:rPr lang="es-ES" dirty="0" smtClean="0"/>
              <a:t> </a:t>
            </a:r>
            <a:r>
              <a:rPr lang="es-ES" dirty="0" err="1" smtClean="0"/>
              <a:t>Tool</a:t>
            </a:r>
            <a:endParaRPr lang="es-ES" dirty="0" smtClean="0"/>
          </a:p>
          <a:p>
            <a:pPr lvl="1" indent="0">
              <a:lnSpc>
                <a:spcPct val="100000"/>
              </a:lnSpc>
              <a:spcAft>
                <a:spcPts val="0"/>
              </a:spcAft>
            </a:pPr>
            <a:r>
              <a:rPr lang="es-ES" dirty="0" smtClean="0"/>
              <a:t>Casos prácticos</a:t>
            </a:r>
            <a:endParaRPr lang="es-ES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s-ES" dirty="0" err="1" smtClean="0"/>
              <a:t>Additional</a:t>
            </a:r>
            <a:r>
              <a:rPr lang="es-ES" dirty="0" smtClean="0"/>
              <a:t> KB Tools</a:t>
            </a:r>
          </a:p>
        </p:txBody>
      </p:sp>
      <p:sp>
        <p:nvSpPr>
          <p:cNvPr id="9" name="8 Marcador de texto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CARGA DE DATOS – enlaces desde </a:t>
            </a:r>
            <a:r>
              <a:rPr lang="es-ES_tradnl" dirty="0" err="1" smtClean="0"/>
              <a:t>sfx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30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997200"/>
            <a:ext cx="8575200" cy="5168104"/>
          </a:xfrm>
        </p:spPr>
        <p:txBody>
          <a:bodyPr/>
          <a:lstStyle/>
          <a:p>
            <a:r>
              <a:rPr lang="pt-BR" dirty="0" smtClean="0"/>
              <a:t>Enlaces estáticos (</a:t>
            </a:r>
            <a:r>
              <a:rPr lang="pt-BR" dirty="0" smtClean="0">
                <a:solidFill>
                  <a:schemeClr val="accent1"/>
                </a:solidFill>
              </a:rPr>
              <a:t>portfolio</a:t>
            </a:r>
            <a:r>
              <a:rPr lang="pt-BR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pt-BR" dirty="0" err="1" smtClean="0"/>
              <a:t>Parser</a:t>
            </a:r>
            <a:endParaRPr lang="pt-BR" dirty="0" smtClean="0"/>
          </a:p>
          <a:p>
            <a:pPr lvl="2"/>
            <a:r>
              <a:rPr lang="pt-BR" i="1" dirty="0" err="1" smtClean="0">
                <a:solidFill>
                  <a:schemeClr val="tx1"/>
                </a:solidFill>
              </a:rPr>
              <a:t>Generic</a:t>
            </a:r>
            <a:endParaRPr lang="pt-BR" i="1" dirty="0">
              <a:solidFill>
                <a:schemeClr val="tx1"/>
              </a:solidFill>
            </a:endParaRPr>
          </a:p>
          <a:p>
            <a:pPr lvl="1"/>
            <a:r>
              <a:rPr lang="pt-BR" dirty="0"/>
              <a:t>	Parse </a:t>
            </a:r>
            <a:r>
              <a:rPr lang="pt-BR" dirty="0" smtClean="0"/>
              <a:t>Param</a:t>
            </a:r>
          </a:p>
          <a:p>
            <a:pPr lvl="2"/>
            <a:r>
              <a:rPr lang="pt-BR" i="1" dirty="0" smtClean="0">
                <a:solidFill>
                  <a:schemeClr val="tx1"/>
                </a:solidFill>
              </a:rPr>
              <a:t>IF</a:t>
            </a:r>
            <a:r>
              <a:rPr lang="pt-BR" i="1" dirty="0">
                <a:solidFill>
                  <a:schemeClr val="tx1"/>
                </a:solidFill>
              </a:rPr>
              <a:t>() "http://www.journaltocs.ac.uk/index.php?action=tocs&amp;journalISSN=0002-8282"</a:t>
            </a:r>
          </a:p>
          <a:p>
            <a:pPr lvl="1"/>
            <a:r>
              <a:rPr lang="pt-BR" dirty="0" smtClean="0"/>
              <a:t>Cuidado con </a:t>
            </a:r>
            <a:r>
              <a:rPr lang="pt-BR" dirty="0" err="1" smtClean="0"/>
              <a:t>las</a:t>
            </a:r>
            <a:r>
              <a:rPr lang="pt-BR" dirty="0" smtClean="0"/>
              <a:t> </a:t>
            </a:r>
            <a:r>
              <a:rPr lang="pt-BR" dirty="0" err="1" smtClean="0"/>
              <a:t>comillas</a:t>
            </a:r>
            <a:endParaRPr lang="pt-BR" dirty="0" smtClean="0"/>
          </a:p>
          <a:p>
            <a:pPr lvl="1"/>
            <a:endParaRPr lang="pt-BR" dirty="0" smtClean="0"/>
          </a:p>
          <a:p>
            <a:r>
              <a:rPr lang="pt-BR" dirty="0" smtClean="0"/>
              <a:t>Enlaces dinâmicos (</a:t>
            </a:r>
            <a:r>
              <a:rPr lang="pt-BR" dirty="0" err="1" smtClean="0">
                <a:solidFill>
                  <a:schemeClr val="accent1"/>
                </a:solidFill>
              </a:rPr>
              <a:t>target</a:t>
            </a:r>
            <a:r>
              <a:rPr lang="pt-BR" dirty="0" smtClean="0">
                <a:solidFill>
                  <a:schemeClr val="accent1"/>
                </a:solidFill>
              </a:rPr>
              <a:t> </a:t>
            </a:r>
            <a:r>
              <a:rPr lang="pt-BR" dirty="0" err="1" smtClean="0">
                <a:solidFill>
                  <a:schemeClr val="accent1"/>
                </a:solidFill>
              </a:rPr>
              <a:t>parser</a:t>
            </a:r>
            <a:r>
              <a:rPr lang="pt-BR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s-ES_tradnl" dirty="0" err="1" smtClean="0">
                <a:solidFill>
                  <a:schemeClr val="accent1"/>
                </a:solidFill>
              </a:rPr>
              <a:t>Parser</a:t>
            </a:r>
            <a:endParaRPr lang="es-ES_tradnl" dirty="0" smtClean="0">
              <a:solidFill>
                <a:schemeClr val="accent1"/>
              </a:solidFill>
            </a:endParaRPr>
          </a:p>
          <a:p>
            <a:pPr lvl="2"/>
            <a:r>
              <a:rPr lang="es-ES_tradnl" i="1" dirty="0" err="1" smtClean="0">
                <a:solidFill>
                  <a:schemeClr val="tx1"/>
                </a:solidFill>
              </a:rPr>
              <a:t>Generic</a:t>
            </a:r>
            <a:endParaRPr lang="es-ES_tradnl" i="1" dirty="0">
              <a:solidFill>
                <a:schemeClr val="tx1"/>
              </a:solidFill>
            </a:endParaRPr>
          </a:p>
          <a:p>
            <a:pPr lvl="1"/>
            <a:r>
              <a:rPr lang="es-ES_tradnl" dirty="0" err="1" smtClean="0">
                <a:solidFill>
                  <a:schemeClr val="accent1"/>
                </a:solidFill>
              </a:rPr>
              <a:t>Parse</a:t>
            </a:r>
            <a:r>
              <a:rPr lang="es-ES_tradnl" dirty="0" smtClean="0">
                <a:solidFill>
                  <a:schemeClr val="accent1"/>
                </a:solidFill>
              </a:rPr>
              <a:t> </a:t>
            </a:r>
            <a:r>
              <a:rPr lang="es-ES_tradnl" dirty="0" err="1" smtClean="0">
                <a:solidFill>
                  <a:schemeClr val="accent1"/>
                </a:solidFill>
              </a:rPr>
              <a:t>Param</a:t>
            </a:r>
            <a:endParaRPr lang="es-ES_tradnl" dirty="0">
              <a:solidFill>
                <a:schemeClr val="accent1"/>
              </a:solidFill>
            </a:endParaRPr>
          </a:p>
          <a:p>
            <a:pPr lvl="2"/>
            <a:r>
              <a:rPr lang="es-ES_tradnl" i="1" dirty="0" smtClean="0">
                <a:solidFill>
                  <a:schemeClr val="tx1"/>
                </a:solidFill>
              </a:rPr>
              <a:t>IF(</a:t>
            </a:r>
            <a:r>
              <a:rPr lang="es-ES_tradnl" i="1" dirty="0" smtClean="0">
                <a:solidFill>
                  <a:schemeClr val="accent1"/>
                </a:solidFill>
              </a:rPr>
              <a:t>ISSN</a:t>
            </a:r>
            <a:r>
              <a:rPr lang="es-ES_tradnl" i="1" dirty="0">
                <a:solidFill>
                  <a:schemeClr val="tx1"/>
                </a:solidFill>
              </a:rPr>
              <a:t>) "http://www.journaltocs.ac.uk/index.php?action=tocs&amp;journalISSN=" </a:t>
            </a:r>
            <a:r>
              <a:rPr lang="es-ES_tradnl" i="1" dirty="0">
                <a:solidFill>
                  <a:schemeClr val="accent1"/>
                </a:solidFill>
              </a:rPr>
              <a:t>ISSN</a:t>
            </a:r>
          </a:p>
          <a:p>
            <a:pPr lvl="1"/>
            <a:endParaRPr lang="es-ES_tradnl" dirty="0" smtClean="0">
              <a:solidFill>
                <a:schemeClr val="accent1"/>
              </a:solidFill>
            </a:endParaRPr>
          </a:p>
          <a:p>
            <a:pPr lvl="1"/>
            <a:endParaRPr lang="es-ES" dirty="0" smtClean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Enlaces desde SFX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868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CARGA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31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968552"/>
          </a:xfrm>
        </p:spPr>
        <p:txBody>
          <a:bodyPr/>
          <a:lstStyle/>
          <a:p>
            <a:r>
              <a:rPr lang="es-ES" dirty="0" smtClean="0"/>
              <a:t>Posibilidad de configurar </a:t>
            </a:r>
            <a:r>
              <a:rPr lang="es-ES" dirty="0"/>
              <a:t>algunos campos locales en objetos </a:t>
            </a:r>
            <a:r>
              <a:rPr lang="es-ES" dirty="0" smtClean="0"/>
              <a:t>globales</a:t>
            </a:r>
          </a:p>
          <a:p>
            <a:pPr lvl="1"/>
            <a:r>
              <a:rPr lang="es-ES_tradnl" dirty="0" smtClean="0"/>
              <a:t>A nivel de </a:t>
            </a:r>
            <a:r>
              <a:rPr lang="es-ES_tradnl" dirty="0" err="1" smtClean="0">
                <a:solidFill>
                  <a:schemeClr val="accent1"/>
                </a:solidFill>
              </a:rPr>
              <a:t>Object</a:t>
            </a:r>
            <a:endParaRPr lang="es-ES" dirty="0" smtClean="0">
              <a:solidFill>
                <a:schemeClr val="accent1"/>
              </a:solidFill>
            </a:endParaRPr>
          </a:p>
          <a:p>
            <a:pPr lvl="2"/>
            <a:r>
              <a:rPr lang="en-US" dirty="0" smtClean="0"/>
              <a:t>Local </a:t>
            </a:r>
            <a:r>
              <a:rPr lang="en-US" dirty="0"/>
              <a:t>Identifier</a:t>
            </a:r>
          </a:p>
          <a:p>
            <a:pPr lvl="2"/>
            <a:r>
              <a:rPr lang="en-US" dirty="0" smtClean="0"/>
              <a:t>Local </a:t>
            </a:r>
            <a:r>
              <a:rPr lang="en-US" dirty="0"/>
              <a:t>Title (main</a:t>
            </a:r>
            <a:r>
              <a:rPr lang="en-US" dirty="0" smtClean="0"/>
              <a:t>)</a:t>
            </a:r>
          </a:p>
          <a:p>
            <a:pPr lvl="1"/>
            <a:r>
              <a:rPr lang="es-ES" dirty="0" smtClean="0"/>
              <a:t>A </a:t>
            </a:r>
            <a:r>
              <a:rPr lang="es-ES" dirty="0"/>
              <a:t>nivel de </a:t>
            </a:r>
            <a:r>
              <a:rPr lang="es-ES" dirty="0">
                <a:solidFill>
                  <a:schemeClr val="accent1"/>
                </a:solidFill>
              </a:rPr>
              <a:t>Target</a:t>
            </a:r>
            <a:r>
              <a:rPr lang="es-ES" dirty="0"/>
              <a:t>, </a:t>
            </a:r>
            <a:r>
              <a:rPr lang="es-ES" dirty="0">
                <a:solidFill>
                  <a:schemeClr val="accent1"/>
                </a:solidFill>
              </a:rPr>
              <a:t>Target </a:t>
            </a:r>
            <a:r>
              <a:rPr lang="es-ES" dirty="0" err="1">
                <a:solidFill>
                  <a:schemeClr val="accent1"/>
                </a:solidFill>
              </a:rPr>
              <a:t>Service</a:t>
            </a:r>
            <a:r>
              <a:rPr lang="es-ES" dirty="0">
                <a:solidFill>
                  <a:schemeClr val="accent1"/>
                </a:solidFill>
              </a:rPr>
              <a:t> </a:t>
            </a:r>
            <a:r>
              <a:rPr lang="es-ES" dirty="0"/>
              <a:t>y </a:t>
            </a:r>
            <a:r>
              <a:rPr lang="es-ES" dirty="0">
                <a:solidFill>
                  <a:schemeClr val="accent1"/>
                </a:solidFill>
              </a:rPr>
              <a:t>Portfolio</a:t>
            </a:r>
            <a:endParaRPr lang="en-US" dirty="0" smtClean="0">
              <a:solidFill>
                <a:schemeClr val="accent1"/>
              </a:solidFill>
            </a:endParaRPr>
          </a:p>
          <a:p>
            <a:pPr lvl="2"/>
            <a:r>
              <a:rPr lang="en-US" dirty="0" smtClean="0"/>
              <a:t>Authentication </a:t>
            </a:r>
            <a:r>
              <a:rPr lang="en-US" dirty="0"/>
              <a:t>note</a:t>
            </a:r>
          </a:p>
          <a:p>
            <a:pPr lvl="2"/>
            <a:r>
              <a:rPr lang="en-US" dirty="0" smtClean="0"/>
              <a:t>General </a:t>
            </a:r>
            <a:r>
              <a:rPr lang="en-US" dirty="0"/>
              <a:t>Note</a:t>
            </a:r>
          </a:p>
          <a:p>
            <a:pPr lvl="2"/>
            <a:r>
              <a:rPr lang="en-US" dirty="0" smtClean="0"/>
              <a:t>Internal Description</a:t>
            </a:r>
          </a:p>
          <a:p>
            <a:pPr lvl="2"/>
            <a:r>
              <a:rPr lang="en-US" dirty="0"/>
              <a:t>Public Name </a:t>
            </a:r>
            <a:r>
              <a:rPr lang="en-US" dirty="0" smtClean="0"/>
              <a:t>local (solo para Targets y Target Services)</a:t>
            </a:r>
          </a:p>
          <a:p>
            <a:endParaRPr lang="es-ES" dirty="0" smtClean="0"/>
          </a:p>
          <a:p>
            <a:r>
              <a:rPr lang="es-ES" dirty="0" smtClean="0"/>
              <a:t>HTML </a:t>
            </a:r>
            <a:r>
              <a:rPr lang="es-ES" dirty="0"/>
              <a:t>en los campos </a:t>
            </a:r>
            <a:r>
              <a:rPr lang="es-ES" dirty="0" smtClean="0"/>
              <a:t>locales que se visualizan</a:t>
            </a:r>
          </a:p>
          <a:p>
            <a:pPr lvl="1"/>
            <a:r>
              <a:rPr lang="es-ES" i="1" dirty="0" err="1" smtClean="0">
                <a:solidFill>
                  <a:schemeClr val="tx1"/>
                </a:solidFill>
              </a:rPr>
              <a:t>Authentication</a:t>
            </a:r>
            <a:r>
              <a:rPr lang="es-ES" i="1" dirty="0" smtClean="0">
                <a:solidFill>
                  <a:schemeClr val="tx1"/>
                </a:solidFill>
              </a:rPr>
              <a:t> Note</a:t>
            </a:r>
            <a:r>
              <a:rPr lang="es-ES" dirty="0" smtClean="0"/>
              <a:t>, </a:t>
            </a:r>
            <a:r>
              <a:rPr lang="es-ES" i="1" dirty="0">
                <a:solidFill>
                  <a:schemeClr val="tx1"/>
                </a:solidFill>
              </a:rPr>
              <a:t>General Note </a:t>
            </a:r>
            <a:r>
              <a:rPr lang="es-ES" dirty="0"/>
              <a:t>y </a:t>
            </a:r>
            <a:r>
              <a:rPr lang="es-ES" i="1" dirty="0" err="1">
                <a:solidFill>
                  <a:schemeClr val="tx1"/>
                </a:solidFill>
              </a:rPr>
              <a:t>Public</a:t>
            </a:r>
            <a:r>
              <a:rPr lang="es-ES" i="1" dirty="0">
                <a:solidFill>
                  <a:schemeClr val="tx1"/>
                </a:solidFill>
              </a:rPr>
              <a:t> </a:t>
            </a:r>
            <a:r>
              <a:rPr lang="es-ES" i="1" dirty="0" err="1" smtClean="0">
                <a:solidFill>
                  <a:schemeClr val="tx1"/>
                </a:solidFill>
              </a:rPr>
              <a:t>Name</a:t>
            </a:r>
            <a:endParaRPr lang="es-ES" dirty="0" smtClean="0"/>
          </a:p>
          <a:p>
            <a:pPr lvl="1"/>
            <a:r>
              <a:rPr lang="es-ES" dirty="0" smtClean="0"/>
              <a:t>Resaltar texto</a:t>
            </a:r>
          </a:p>
          <a:p>
            <a:pPr lvl="1"/>
            <a:r>
              <a:rPr lang="es-ES" dirty="0" smtClean="0"/>
              <a:t>Enlazar</a:t>
            </a:r>
            <a:r>
              <a:rPr lang="es-ES" dirty="0"/>
              <a:t>, por ejemplo, al correo de nuestra </a:t>
            </a:r>
            <a:r>
              <a:rPr lang="es-ES" dirty="0" smtClean="0"/>
              <a:t>institución</a:t>
            </a:r>
            <a:endParaRPr lang="en-US" dirty="0"/>
          </a:p>
          <a:p>
            <a:endParaRPr lang="en-US" dirty="0"/>
          </a:p>
          <a:p>
            <a:endParaRPr lang="es-ES_tradnl" dirty="0" smtClean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>
          <a:xfrm>
            <a:off x="6281530" y="658800"/>
            <a:ext cx="2866070" cy="338400"/>
          </a:xfrm>
        </p:spPr>
        <p:txBody>
          <a:bodyPr/>
          <a:lstStyle/>
          <a:p>
            <a:r>
              <a:rPr lang="es-ES_tradnl" dirty="0" smtClean="0"/>
              <a:t>Campos locales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7372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CARGA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32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968552"/>
          </a:xfrm>
        </p:spPr>
        <p:txBody>
          <a:bodyPr/>
          <a:lstStyle/>
          <a:p>
            <a:r>
              <a:rPr lang="es-ES_tradnl" dirty="0" smtClean="0">
                <a:hlinkClick r:id="rId3" action="ppaction://hlinkfile"/>
              </a:rPr>
              <a:t>3.2.4 Servicio de acceso a sumarios en </a:t>
            </a:r>
            <a:r>
              <a:rPr lang="es-ES_tradnl" dirty="0" err="1" smtClean="0">
                <a:hlinkClick r:id="rId3" action="ppaction://hlinkfile"/>
              </a:rPr>
              <a:t>Journal</a:t>
            </a:r>
            <a:r>
              <a:rPr lang="es-ES_tradnl" dirty="0" smtClean="0">
                <a:hlinkClick r:id="rId3" action="ppaction://hlinkfile"/>
              </a:rPr>
              <a:t> </a:t>
            </a:r>
            <a:r>
              <a:rPr lang="es-ES_tradnl" dirty="0" err="1" smtClean="0">
                <a:hlinkClick r:id="rId3" action="ppaction://hlinkfile"/>
              </a:rPr>
              <a:t>TOCs</a:t>
            </a:r>
            <a:endParaRPr lang="es-ES_tradnl" dirty="0" smtClean="0"/>
          </a:p>
          <a:p>
            <a:r>
              <a:rPr lang="es-ES_tradnl" dirty="0" smtClean="0"/>
              <a:t>Fichero de origen: </a:t>
            </a:r>
            <a:r>
              <a:rPr lang="es-ES_tradnl" dirty="0" smtClean="0">
                <a:hlinkClick r:id="rId4" action="ppaction://hlinkfile"/>
              </a:rPr>
              <a:t>324origen.ods</a:t>
            </a:r>
            <a:endParaRPr lang="es-ES_tradnl" dirty="0" smtClean="0"/>
          </a:p>
          <a:p>
            <a:r>
              <a:rPr lang="es-ES_tradnl" dirty="0" smtClean="0"/>
              <a:t>Pasos</a:t>
            </a:r>
          </a:p>
          <a:p>
            <a:pPr lvl="1"/>
            <a:r>
              <a:rPr lang="es-ES_tradnl" dirty="0" smtClean="0"/>
              <a:t>Crear un Target </a:t>
            </a:r>
            <a:r>
              <a:rPr lang="es-ES_tradnl" dirty="0" err="1" smtClean="0"/>
              <a:t>Service</a:t>
            </a:r>
            <a:r>
              <a:rPr lang="es-ES_tradnl" dirty="0" smtClean="0"/>
              <a:t> local</a:t>
            </a:r>
          </a:p>
          <a:p>
            <a:pPr lvl="2"/>
            <a:r>
              <a:rPr lang="es-ES_tradnl" dirty="0" smtClean="0"/>
              <a:t>Enlaces dinámicos con </a:t>
            </a:r>
            <a:r>
              <a:rPr lang="es-ES_tradnl" dirty="0" err="1" smtClean="0"/>
              <a:t>Generic</a:t>
            </a:r>
            <a:endParaRPr lang="es-ES_tradnl" dirty="0" smtClean="0"/>
          </a:p>
          <a:p>
            <a:pPr lvl="1"/>
            <a:r>
              <a:rPr lang="es-ES_tradnl" dirty="0" smtClean="0"/>
              <a:t>Preparar fichero de carga</a:t>
            </a:r>
          </a:p>
          <a:p>
            <a:pPr lvl="2"/>
            <a:r>
              <a:rPr lang="es-ES_tradnl" dirty="0" smtClean="0"/>
              <a:t>Limpiar los datos (</a:t>
            </a:r>
            <a:r>
              <a:rPr lang="es-ES_tradnl" dirty="0" smtClean="0">
                <a:solidFill>
                  <a:schemeClr val="accent1"/>
                </a:solidFill>
              </a:rPr>
              <a:t>expresiones regulares</a:t>
            </a:r>
            <a:r>
              <a:rPr lang="es-ES_tradnl" dirty="0" smtClean="0"/>
              <a:t>)</a:t>
            </a:r>
          </a:p>
          <a:p>
            <a:pPr lvl="2"/>
            <a:r>
              <a:rPr lang="es-ES_tradnl" dirty="0" smtClean="0"/>
              <a:t>Obtener los </a:t>
            </a:r>
            <a:r>
              <a:rPr lang="es-ES_tradnl" dirty="0" err="1" smtClean="0"/>
              <a:t>ISSNs</a:t>
            </a:r>
            <a:r>
              <a:rPr lang="es-ES_tradnl" dirty="0" smtClean="0"/>
              <a:t> (</a:t>
            </a:r>
            <a:r>
              <a:rPr lang="es-ES_tradnl" dirty="0" smtClean="0">
                <a:solidFill>
                  <a:schemeClr val="accent1"/>
                </a:solidFill>
              </a:rPr>
              <a:t>Look-Up </a:t>
            </a:r>
            <a:r>
              <a:rPr lang="es-ES_tradnl" dirty="0" err="1" smtClean="0">
                <a:solidFill>
                  <a:schemeClr val="accent1"/>
                </a:solidFill>
              </a:rPr>
              <a:t>Tool</a:t>
            </a:r>
            <a:r>
              <a:rPr lang="es-ES_tradnl" dirty="0" smtClean="0"/>
              <a:t>)</a:t>
            </a:r>
          </a:p>
          <a:p>
            <a:pPr lvl="2"/>
            <a:r>
              <a:rPr lang="es-ES_tradnl" dirty="0" smtClean="0"/>
              <a:t>Incluir estado de activación</a:t>
            </a:r>
          </a:p>
          <a:p>
            <a:pPr lvl="2"/>
            <a:r>
              <a:rPr lang="es-ES_tradnl" dirty="0" smtClean="0"/>
              <a:t>Crear texto de la nota en HTML</a:t>
            </a:r>
          </a:p>
          <a:p>
            <a:pPr lvl="1"/>
            <a:r>
              <a:rPr lang="es-ES_tradnl" dirty="0" smtClean="0"/>
              <a:t>Guardar hoja en formato TSV</a:t>
            </a:r>
          </a:p>
          <a:p>
            <a:pPr lvl="1"/>
            <a:r>
              <a:rPr lang="es-ES_tradnl" dirty="0" smtClean="0"/>
              <a:t>Cargar portfolios en </a:t>
            </a:r>
            <a:r>
              <a:rPr lang="es-ES_tradnl" dirty="0" err="1" smtClean="0"/>
              <a:t>DataLoader</a:t>
            </a:r>
            <a:endParaRPr lang="es-ES_tradnl" dirty="0" smtClean="0"/>
          </a:p>
          <a:p>
            <a:pPr lvl="1"/>
            <a:r>
              <a:rPr lang="es-ES_tradnl" dirty="0" smtClean="0"/>
              <a:t>Comprobar resultados</a:t>
            </a:r>
          </a:p>
          <a:p>
            <a:r>
              <a:rPr lang="es-ES_tradnl" dirty="0" smtClean="0"/>
              <a:t>Informes</a:t>
            </a:r>
          </a:p>
          <a:p>
            <a:endParaRPr lang="es-ES_tradnl" dirty="0" smtClean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Caso práctico 3.2.4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8807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CARGA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33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968552"/>
          </a:xfrm>
        </p:spPr>
        <p:txBody>
          <a:bodyPr/>
          <a:lstStyle/>
          <a:p>
            <a:r>
              <a:rPr lang="es-ES_tradnl" dirty="0" smtClean="0">
                <a:hlinkClick r:id="rId3" action="ppaction://hlinkfile"/>
              </a:rPr>
              <a:t>3.2.5 - Creación de una colección local de folletos</a:t>
            </a:r>
            <a:endParaRPr lang="es-ES_tradnl" dirty="0" smtClean="0"/>
          </a:p>
          <a:p>
            <a:r>
              <a:rPr lang="es-ES_tradnl" dirty="0" smtClean="0"/>
              <a:t>Fichero de origen: </a:t>
            </a:r>
            <a:r>
              <a:rPr lang="es-ES_tradnl" dirty="0" smtClean="0">
                <a:hlinkClick r:id="rId4" action="ppaction://hlinkfile"/>
              </a:rPr>
              <a:t>325origen.xlsx</a:t>
            </a:r>
            <a:endParaRPr lang="es-ES_tradnl" dirty="0" smtClean="0"/>
          </a:p>
          <a:p>
            <a:endParaRPr lang="es-ES_tradnl" dirty="0" smtClean="0"/>
          </a:p>
          <a:p>
            <a:r>
              <a:rPr lang="es-ES_tradnl" dirty="0" smtClean="0"/>
              <a:t>Requisitos para la creación de objetos Locales</a:t>
            </a:r>
          </a:p>
          <a:p>
            <a:pPr lvl="1"/>
            <a:r>
              <a:rPr lang="es-ES_tradnl" dirty="0" smtClean="0"/>
              <a:t>OBJECT_TYPE</a:t>
            </a:r>
          </a:p>
          <a:p>
            <a:pPr lvl="1"/>
            <a:r>
              <a:rPr lang="es-ES_tradnl" dirty="0" smtClean="0"/>
              <a:t>LANGUAGE</a:t>
            </a:r>
          </a:p>
          <a:p>
            <a:pPr lvl="1"/>
            <a:r>
              <a:rPr lang="es-ES_tradnl" dirty="0" smtClean="0"/>
              <a:t>TITLE o LOCAL</a:t>
            </a:r>
          </a:p>
          <a:p>
            <a:pPr lvl="1"/>
            <a:r>
              <a:rPr lang="es-ES_tradnl" dirty="0" smtClean="0"/>
              <a:t>TITLE_TYPE, TITLE_VALUE</a:t>
            </a:r>
          </a:p>
          <a:p>
            <a:pPr lvl="2"/>
            <a:r>
              <a:rPr lang="es-ES_tradnl" dirty="0" smtClean="0">
                <a:solidFill>
                  <a:schemeClr val="accent1"/>
                </a:solidFill>
              </a:rPr>
              <a:t>MAIN</a:t>
            </a:r>
            <a:r>
              <a:rPr lang="es-ES_tradnl" dirty="0" smtClean="0"/>
              <a:t> como TITLE_TYPE</a:t>
            </a:r>
          </a:p>
          <a:p>
            <a:pPr lvl="1"/>
            <a:r>
              <a:rPr lang="es-ES_tradnl" dirty="0" smtClean="0"/>
              <a:t>TITLE_NON_FILING CHAR</a:t>
            </a:r>
          </a:p>
          <a:p>
            <a:pPr lvl="2"/>
            <a:r>
              <a:rPr lang="es-ES_tradnl" dirty="0" smtClean="0"/>
              <a:t>Opcional</a:t>
            </a:r>
          </a:p>
          <a:p>
            <a:pPr lvl="1"/>
            <a:r>
              <a:rPr lang="es-ES_tradnl" dirty="0" smtClean="0"/>
              <a:t>TITLE_LANGUAGE</a:t>
            </a:r>
          </a:p>
          <a:p>
            <a:pPr lvl="2"/>
            <a:r>
              <a:rPr lang="es-ES_tradnl" dirty="0" smtClean="0"/>
              <a:t>Solo para TITLE_TYPE = TRANSLATION</a:t>
            </a:r>
          </a:p>
          <a:p>
            <a:pPr lvl="2"/>
            <a:endParaRPr lang="es-ES_tradnl" dirty="0" smtClean="0"/>
          </a:p>
          <a:p>
            <a:pPr lvl="1"/>
            <a:endParaRPr lang="es-ES_tradnl" dirty="0" smtClean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Caso práctico 3.2.5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5825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CARGA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34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968552"/>
          </a:xfrm>
        </p:spPr>
        <p:txBody>
          <a:bodyPr/>
          <a:lstStyle/>
          <a:p>
            <a:r>
              <a:rPr lang="es-ES_tradnl" dirty="0" smtClean="0"/>
              <a:t>Pasos</a:t>
            </a:r>
          </a:p>
          <a:p>
            <a:pPr lvl="1"/>
            <a:r>
              <a:rPr lang="es-ES_tradnl" dirty="0" smtClean="0"/>
              <a:t>Cargar objetos locales</a:t>
            </a:r>
          </a:p>
          <a:p>
            <a:pPr lvl="2"/>
            <a:r>
              <a:rPr lang="es-ES_tradnl" dirty="0" smtClean="0"/>
              <a:t>Preparar fichero de carga </a:t>
            </a:r>
            <a:r>
              <a:rPr lang="es-ES_tradnl" dirty="0"/>
              <a:t>de </a:t>
            </a:r>
            <a:r>
              <a:rPr lang="es-ES_tradnl" dirty="0" smtClean="0"/>
              <a:t>Objetos locales</a:t>
            </a:r>
          </a:p>
          <a:p>
            <a:pPr lvl="2"/>
            <a:r>
              <a:rPr lang="es-ES_tradnl" dirty="0" smtClean="0"/>
              <a:t>Guardar hoja en formato TSV</a:t>
            </a:r>
            <a:endParaRPr lang="es-ES_tradnl" dirty="0"/>
          </a:p>
          <a:p>
            <a:pPr lvl="2"/>
            <a:r>
              <a:rPr lang="es-ES_tradnl" dirty="0" smtClean="0"/>
              <a:t>Cargar en </a:t>
            </a:r>
            <a:r>
              <a:rPr lang="es-ES_tradnl" dirty="0" err="1" smtClean="0"/>
              <a:t>DataLoader</a:t>
            </a:r>
            <a:endParaRPr lang="es-ES_tradnl" dirty="0" smtClean="0"/>
          </a:p>
          <a:p>
            <a:pPr lvl="2"/>
            <a:r>
              <a:rPr lang="es-ES_tradnl" dirty="0" smtClean="0"/>
              <a:t>Comprobar la carga </a:t>
            </a:r>
          </a:p>
          <a:p>
            <a:pPr lvl="1"/>
            <a:r>
              <a:rPr lang="es-ES_tradnl" dirty="0" smtClean="0"/>
              <a:t>Crear </a:t>
            </a:r>
            <a:r>
              <a:rPr lang="es-ES_tradnl" dirty="0"/>
              <a:t>un Target </a:t>
            </a:r>
            <a:r>
              <a:rPr lang="es-ES_tradnl" dirty="0" err="1"/>
              <a:t>Service</a:t>
            </a:r>
            <a:r>
              <a:rPr lang="es-ES_tradnl" dirty="0"/>
              <a:t> </a:t>
            </a:r>
            <a:r>
              <a:rPr lang="es-ES_tradnl" dirty="0" smtClean="0"/>
              <a:t>local</a:t>
            </a:r>
            <a:endParaRPr lang="es-ES_tradnl" dirty="0"/>
          </a:p>
          <a:p>
            <a:pPr lvl="1"/>
            <a:r>
              <a:rPr lang="es-ES_tradnl" dirty="0" smtClean="0"/>
              <a:t>Cargar los portfolios locales</a:t>
            </a:r>
          </a:p>
          <a:p>
            <a:pPr lvl="2"/>
            <a:r>
              <a:rPr lang="es-ES_tradnl" dirty="0" smtClean="0"/>
              <a:t>Preparar </a:t>
            </a:r>
            <a:r>
              <a:rPr lang="es-ES_tradnl" dirty="0"/>
              <a:t>fichero </a:t>
            </a:r>
            <a:r>
              <a:rPr lang="es-ES_tradnl" dirty="0" smtClean="0"/>
              <a:t>de carga</a:t>
            </a:r>
          </a:p>
          <a:p>
            <a:pPr lvl="3"/>
            <a:r>
              <a:rPr lang="es-ES_tradnl" dirty="0" smtClean="0"/>
              <a:t>Crear enlaces estáticos</a:t>
            </a:r>
          </a:p>
          <a:p>
            <a:pPr lvl="2"/>
            <a:r>
              <a:rPr lang="es-ES_tradnl" dirty="0" smtClean="0"/>
              <a:t>Guardar hoja en formato TSV</a:t>
            </a:r>
          </a:p>
          <a:p>
            <a:pPr lvl="2"/>
            <a:r>
              <a:rPr lang="es-ES_tradnl" dirty="0" smtClean="0"/>
              <a:t>Cargar </a:t>
            </a:r>
            <a:r>
              <a:rPr lang="es-ES_tradnl" dirty="0"/>
              <a:t>en </a:t>
            </a:r>
            <a:r>
              <a:rPr lang="es-ES_tradnl" dirty="0" err="1" smtClean="0"/>
              <a:t>DataLoader</a:t>
            </a:r>
            <a:endParaRPr lang="es-ES_tradnl" dirty="0"/>
          </a:p>
          <a:p>
            <a:pPr lvl="2"/>
            <a:r>
              <a:rPr lang="es-ES_tradnl" dirty="0"/>
              <a:t>Comprobar la carga </a:t>
            </a:r>
          </a:p>
          <a:p>
            <a:pPr lvl="1"/>
            <a:r>
              <a:rPr lang="es-ES_tradnl" dirty="0" smtClean="0"/>
              <a:t>Comprobar resultados</a:t>
            </a:r>
            <a:endParaRPr lang="es-ES_tradnl" dirty="0"/>
          </a:p>
          <a:p>
            <a:pPr lvl="2"/>
            <a:endParaRPr lang="es-ES_tradnl" dirty="0" smtClean="0"/>
          </a:p>
          <a:p>
            <a:pPr lvl="1"/>
            <a:endParaRPr lang="es-ES_tradnl" dirty="0" smtClean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Caso práctico 3.2.5</a:t>
            </a:r>
            <a:endParaRPr lang="es-ES_tradnl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2408" y="2575890"/>
            <a:ext cx="3687127" cy="2210276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50277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Comparación de datos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35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endParaRPr lang="es-ES" dirty="0" smtClean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s-ES" dirty="0" smtClean="0"/>
              <a:t>Visión general de </a:t>
            </a:r>
            <a:r>
              <a:rPr lang="es-ES" dirty="0" err="1" smtClean="0"/>
              <a:t>Collection</a:t>
            </a:r>
            <a:r>
              <a:rPr lang="es-ES" dirty="0" smtClean="0"/>
              <a:t> </a:t>
            </a:r>
            <a:r>
              <a:rPr lang="es-ES" dirty="0" err="1" smtClean="0"/>
              <a:t>Tool</a:t>
            </a:r>
            <a:endParaRPr lang="es-ES" dirty="0" smtClean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s-ES" dirty="0" smtClean="0">
                <a:solidFill>
                  <a:schemeClr val="accent1"/>
                </a:solidFill>
              </a:rPr>
              <a:t>Caso 4.2.1 – Comparación para la adquisición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s-ES" dirty="0" smtClean="0"/>
              <a:t>Caso 4.2.2 – Comparación para la cancelación</a:t>
            </a:r>
          </a:p>
        </p:txBody>
      </p:sp>
      <p:sp>
        <p:nvSpPr>
          <p:cNvPr id="9" name="8 Marcador de texto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Esquema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7959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COMPARACI</a:t>
            </a:r>
            <a:r>
              <a:rPr lang="es-ES" dirty="0" smtClean="0"/>
              <a:t>ÓN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36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968552"/>
          </a:xfrm>
        </p:spPr>
        <p:txBody>
          <a:bodyPr/>
          <a:lstStyle/>
          <a:p>
            <a:r>
              <a:rPr lang="es-ES_tradnl" dirty="0" smtClean="0"/>
              <a:t>Herramienta para comparar datos</a:t>
            </a:r>
            <a:endParaRPr lang="es-ES_tradnl" dirty="0"/>
          </a:p>
          <a:p>
            <a:r>
              <a:rPr lang="es-ES_tradnl" dirty="0" smtClean="0"/>
              <a:t>Asistencia en la toma de decisiones para </a:t>
            </a:r>
            <a:r>
              <a:rPr lang="es-ES_tradnl" dirty="0" err="1" smtClean="0"/>
              <a:t>adquisici</a:t>
            </a:r>
            <a:r>
              <a:rPr lang="es-ES" dirty="0" err="1" smtClean="0"/>
              <a:t>ón</a:t>
            </a:r>
            <a:r>
              <a:rPr lang="es-ES" dirty="0"/>
              <a:t> </a:t>
            </a:r>
            <a:r>
              <a:rPr lang="es-ES" dirty="0" smtClean="0"/>
              <a:t>y cancelación</a:t>
            </a:r>
            <a:endParaRPr lang="es-ES_tradnl" dirty="0" smtClean="0"/>
          </a:p>
          <a:p>
            <a:r>
              <a:rPr lang="es-ES_tradnl" dirty="0" smtClean="0"/>
              <a:t>Opciones</a:t>
            </a:r>
            <a:endParaRPr lang="es-ES" dirty="0"/>
          </a:p>
          <a:p>
            <a:pPr lvl="1"/>
            <a:r>
              <a:rPr lang="es-ES_tradnl" dirty="0" smtClean="0"/>
              <a:t>Comparar paquetes</a:t>
            </a:r>
            <a:endParaRPr lang="es-ES_tradnl" dirty="0"/>
          </a:p>
          <a:p>
            <a:pPr lvl="1"/>
            <a:r>
              <a:rPr lang="es-ES_tradnl" dirty="0" smtClean="0"/>
              <a:t>Comprobar duplicados en los fondos</a:t>
            </a:r>
            <a:endParaRPr lang="es-ES_tradnl" dirty="0"/>
          </a:p>
          <a:p>
            <a:pPr lvl="1"/>
            <a:r>
              <a:rPr lang="es-ES_tradnl" dirty="0" smtClean="0"/>
              <a:t>Comprobar </a:t>
            </a:r>
            <a:r>
              <a:rPr lang="es-ES_tradnl" dirty="0"/>
              <a:t>disponibilidad y cobertura de títulos en </a:t>
            </a:r>
            <a:r>
              <a:rPr lang="es-ES_tradnl" dirty="0" smtClean="0"/>
              <a:t>paquetes</a:t>
            </a:r>
          </a:p>
          <a:p>
            <a:r>
              <a:rPr lang="es-ES_tradnl" dirty="0" smtClean="0"/>
              <a:t>Puede consumir muchos recursos</a:t>
            </a:r>
          </a:p>
          <a:p>
            <a:pPr lvl="1"/>
            <a:r>
              <a:rPr lang="es-ES_tradnl" dirty="0" smtClean="0"/>
              <a:t>Se puede programar su ejecución</a:t>
            </a:r>
            <a:endParaRPr lang="es-ES_tradnl" dirty="0"/>
          </a:p>
          <a:p>
            <a:r>
              <a:rPr lang="es-ES_tradnl" dirty="0" smtClean="0"/>
              <a:t>Informes detallados de </a:t>
            </a:r>
            <a:r>
              <a:rPr lang="es-ES_tradnl" dirty="0" err="1" smtClean="0"/>
              <a:t>tí</a:t>
            </a:r>
            <a:r>
              <a:rPr lang="es-ES" dirty="0" err="1" smtClean="0"/>
              <a:t>tulos</a:t>
            </a:r>
            <a:r>
              <a:rPr lang="es-ES" dirty="0" smtClean="0"/>
              <a:t> y su cobertura</a:t>
            </a:r>
          </a:p>
          <a:p>
            <a:pPr lvl="1"/>
            <a:r>
              <a:rPr lang="es-ES" dirty="0" smtClean="0"/>
              <a:t>Solapamientos</a:t>
            </a:r>
          </a:p>
          <a:p>
            <a:pPr lvl="1"/>
            <a:r>
              <a:rPr lang="es-ES" dirty="0" smtClean="0"/>
              <a:t>Duplicados</a:t>
            </a:r>
            <a:endParaRPr lang="es-ES_tradnl" dirty="0"/>
          </a:p>
          <a:p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err="1" smtClean="0"/>
              <a:t>Collection</a:t>
            </a:r>
            <a:r>
              <a:rPr lang="es-ES_tradnl" dirty="0" smtClean="0"/>
              <a:t> </a:t>
            </a:r>
            <a:r>
              <a:rPr lang="es-ES_tradnl" dirty="0" err="1" smtClean="0"/>
              <a:t>Tool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7925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COMPARACI</a:t>
            </a:r>
            <a:r>
              <a:rPr lang="es-ES" dirty="0" smtClean="0"/>
              <a:t>ÓN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37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968552"/>
          </a:xfrm>
        </p:spPr>
        <p:txBody>
          <a:bodyPr/>
          <a:lstStyle/>
          <a:p>
            <a:r>
              <a:rPr lang="es-ES_tradnl" dirty="0" smtClean="0">
                <a:hlinkClick r:id="rId3" action="ppaction://hlinkfile"/>
              </a:rPr>
              <a:t>4.2.1 - </a:t>
            </a:r>
            <a:r>
              <a:rPr lang="es-ES_tradnl" dirty="0" err="1" smtClean="0">
                <a:hlinkClick r:id="rId3" action="ppaction://hlinkfile"/>
              </a:rPr>
              <a:t>Comparaci</a:t>
            </a:r>
            <a:r>
              <a:rPr lang="es-ES" dirty="0" err="1" smtClean="0">
                <a:hlinkClick r:id="rId3" action="ppaction://hlinkfile"/>
              </a:rPr>
              <a:t>ón</a:t>
            </a:r>
            <a:r>
              <a:rPr lang="es-ES" dirty="0" smtClean="0">
                <a:hlinkClick r:id="rId3" action="ppaction://hlinkfile"/>
              </a:rPr>
              <a:t> para la adquisición</a:t>
            </a:r>
            <a:endParaRPr lang="es-ES" dirty="0" smtClean="0"/>
          </a:p>
          <a:p>
            <a:r>
              <a:rPr lang="es-ES" dirty="0" smtClean="0"/>
              <a:t>Pasos</a:t>
            </a:r>
          </a:p>
          <a:p>
            <a:pPr lvl="1"/>
            <a:r>
              <a:rPr lang="es-ES" dirty="0" smtClean="0"/>
              <a:t>Abrir comparador de paquetes</a:t>
            </a:r>
          </a:p>
          <a:p>
            <a:pPr lvl="1"/>
            <a:r>
              <a:rPr lang="es-ES" dirty="0" smtClean="0"/>
              <a:t>Definir primer conjunto de comparación</a:t>
            </a:r>
          </a:p>
          <a:p>
            <a:pPr lvl="1"/>
            <a:r>
              <a:rPr lang="es-ES" dirty="0" smtClean="0"/>
              <a:t>Definir segundo conjunto de comparación</a:t>
            </a:r>
          </a:p>
          <a:p>
            <a:pPr lvl="1"/>
            <a:r>
              <a:rPr lang="es-ES" dirty="0" smtClean="0"/>
              <a:t>Definir parámetros del informe</a:t>
            </a:r>
          </a:p>
          <a:p>
            <a:pPr lvl="1"/>
            <a:r>
              <a:rPr lang="es-ES" dirty="0" smtClean="0"/>
              <a:t>Obtener resultados</a:t>
            </a:r>
            <a:endParaRPr lang="es-ES_tradnl" dirty="0"/>
          </a:p>
          <a:p>
            <a:r>
              <a:rPr lang="es-ES_tradnl" dirty="0" smtClean="0"/>
              <a:t>Informes</a:t>
            </a:r>
          </a:p>
          <a:p>
            <a:pPr lvl="1"/>
            <a:r>
              <a:rPr lang="es-ES_tradnl" dirty="0"/>
              <a:t>	</a:t>
            </a:r>
            <a:r>
              <a:rPr lang="es-ES_tradnl" dirty="0" err="1"/>
              <a:t>Sumary</a:t>
            </a:r>
            <a:r>
              <a:rPr lang="es-ES_tradnl" dirty="0"/>
              <a:t> </a:t>
            </a:r>
            <a:r>
              <a:rPr lang="es-ES_tradnl" dirty="0" err="1" smtClean="0"/>
              <a:t>Report</a:t>
            </a:r>
            <a:endParaRPr lang="es-ES_tradnl" dirty="0" smtClean="0"/>
          </a:p>
          <a:p>
            <a:pPr lvl="1"/>
            <a:r>
              <a:rPr lang="es-ES_tradnl" dirty="0"/>
              <a:t>	</a:t>
            </a:r>
            <a:r>
              <a:rPr lang="es-ES_tradnl" dirty="0" err="1"/>
              <a:t>Unique</a:t>
            </a:r>
            <a:r>
              <a:rPr lang="es-ES_tradnl" dirty="0"/>
              <a:t> </a:t>
            </a:r>
            <a:r>
              <a:rPr lang="es-ES_tradnl" dirty="0" err="1"/>
              <a:t>titles</a:t>
            </a:r>
            <a:r>
              <a:rPr lang="es-ES_tradnl" dirty="0"/>
              <a:t> </a:t>
            </a:r>
            <a:r>
              <a:rPr lang="es-ES_tradnl" dirty="0" err="1" smtClean="0"/>
              <a:t>report</a:t>
            </a:r>
            <a:endParaRPr lang="es-ES_tradnl" dirty="0" smtClean="0"/>
          </a:p>
          <a:p>
            <a:pPr lvl="1"/>
            <a:r>
              <a:rPr lang="es-ES_tradnl" dirty="0"/>
              <a:t>	</a:t>
            </a:r>
            <a:r>
              <a:rPr lang="es-ES_tradnl" dirty="0" err="1"/>
              <a:t>Partial</a:t>
            </a:r>
            <a:r>
              <a:rPr lang="es-ES_tradnl" dirty="0"/>
              <a:t> </a:t>
            </a:r>
            <a:r>
              <a:rPr lang="es-ES_tradnl" dirty="0" err="1"/>
              <a:t>overlap</a:t>
            </a:r>
            <a:r>
              <a:rPr lang="es-ES_tradnl" dirty="0"/>
              <a:t> </a:t>
            </a:r>
            <a:r>
              <a:rPr lang="es-ES_tradnl" dirty="0" err="1"/>
              <a:t>summary</a:t>
            </a:r>
            <a:r>
              <a:rPr lang="es-ES_tradnl" dirty="0"/>
              <a:t> </a:t>
            </a:r>
            <a:r>
              <a:rPr lang="es-ES_tradnl" dirty="0" err="1" smtClean="0"/>
              <a:t>report</a:t>
            </a:r>
            <a:endParaRPr lang="es-ES_tradnl" dirty="0" smtClean="0"/>
          </a:p>
          <a:p>
            <a:pPr lvl="1"/>
            <a:r>
              <a:rPr lang="es-ES_tradnl" dirty="0"/>
              <a:t>	</a:t>
            </a:r>
            <a:r>
              <a:rPr lang="es-ES_tradnl" dirty="0" err="1"/>
              <a:t>Partial</a:t>
            </a:r>
            <a:r>
              <a:rPr lang="es-ES_tradnl" dirty="0"/>
              <a:t> </a:t>
            </a:r>
            <a:r>
              <a:rPr lang="es-ES_tradnl" dirty="0" err="1"/>
              <a:t>overlap</a:t>
            </a:r>
            <a:r>
              <a:rPr lang="es-ES_tradnl" dirty="0"/>
              <a:t> </a:t>
            </a:r>
            <a:r>
              <a:rPr lang="es-ES_tradnl" dirty="0" err="1"/>
              <a:t>detailed</a:t>
            </a:r>
            <a:r>
              <a:rPr lang="es-ES_tradnl" dirty="0"/>
              <a:t> </a:t>
            </a:r>
            <a:r>
              <a:rPr lang="es-ES_tradnl" dirty="0" err="1" smtClean="0"/>
              <a:t>report</a:t>
            </a:r>
            <a:endParaRPr lang="es-ES_tradnl" dirty="0" smtClean="0"/>
          </a:p>
          <a:p>
            <a:pPr lvl="1"/>
            <a:r>
              <a:rPr lang="es-ES_tradnl" dirty="0"/>
              <a:t>	Full </a:t>
            </a:r>
            <a:r>
              <a:rPr lang="es-ES_tradnl" dirty="0" err="1"/>
              <a:t>overlap</a:t>
            </a:r>
            <a:r>
              <a:rPr lang="es-ES_tradnl" dirty="0"/>
              <a:t> </a:t>
            </a:r>
            <a:r>
              <a:rPr lang="es-ES_tradnl" dirty="0" err="1" smtClean="0"/>
              <a:t>report</a:t>
            </a:r>
            <a:endParaRPr lang="es-ES_tradnl" dirty="0" smtClean="0"/>
          </a:p>
          <a:p>
            <a:pPr lvl="1"/>
            <a:r>
              <a:rPr lang="es-ES_tradnl" dirty="0"/>
              <a:t>	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overlap</a:t>
            </a:r>
            <a:r>
              <a:rPr lang="es-ES_tradnl" dirty="0"/>
              <a:t> </a:t>
            </a:r>
            <a:r>
              <a:rPr lang="es-ES_tradnl" dirty="0" err="1" smtClean="0"/>
              <a:t>report</a:t>
            </a:r>
            <a:endParaRPr lang="es-ES_tradnl" dirty="0" smtClean="0"/>
          </a:p>
          <a:p>
            <a:pPr lvl="1"/>
            <a:r>
              <a:rPr lang="es-ES_tradnl" dirty="0"/>
              <a:t>	</a:t>
            </a:r>
            <a:r>
              <a:rPr lang="es-ES_tradnl" dirty="0" err="1"/>
              <a:t>Report</a:t>
            </a:r>
            <a:r>
              <a:rPr lang="es-ES_tradnl" dirty="0"/>
              <a:t> </a:t>
            </a:r>
            <a:r>
              <a:rPr lang="es-ES_tradnl" dirty="0" err="1"/>
              <a:t>Parameters</a:t>
            </a:r>
            <a:endParaRPr lang="es-ES" dirty="0" smtClean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Caso práctico 4.2.1</a:t>
            </a:r>
            <a:endParaRPr lang="es-ES_tradnl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267" y="3646884"/>
            <a:ext cx="4040505" cy="197358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9863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COMPARACI</a:t>
            </a:r>
            <a:r>
              <a:rPr lang="es-ES" dirty="0" smtClean="0"/>
              <a:t>ÓN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38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968552"/>
          </a:xfrm>
        </p:spPr>
        <p:txBody>
          <a:bodyPr/>
          <a:lstStyle/>
          <a:p>
            <a:r>
              <a:rPr lang="es-ES_tradnl" dirty="0" smtClean="0">
                <a:hlinkClick r:id="rId3" action="ppaction://hlinkfile"/>
              </a:rPr>
              <a:t>4.2.2 - </a:t>
            </a:r>
            <a:r>
              <a:rPr lang="es-ES_tradnl" dirty="0" err="1" smtClean="0">
                <a:hlinkClick r:id="rId3" action="ppaction://hlinkfile"/>
              </a:rPr>
              <a:t>Comparaci</a:t>
            </a:r>
            <a:r>
              <a:rPr lang="es-ES" dirty="0" err="1" smtClean="0">
                <a:hlinkClick r:id="rId3" action="ppaction://hlinkfile"/>
              </a:rPr>
              <a:t>ón</a:t>
            </a:r>
            <a:r>
              <a:rPr lang="es-ES" dirty="0" smtClean="0">
                <a:hlinkClick r:id="rId3" action="ppaction://hlinkfile"/>
              </a:rPr>
              <a:t> para la cancelación</a:t>
            </a:r>
            <a:endParaRPr lang="es-ES" dirty="0" smtClean="0"/>
          </a:p>
          <a:p>
            <a:r>
              <a:rPr lang="es-ES" dirty="0" smtClean="0"/>
              <a:t>Pasos</a:t>
            </a:r>
          </a:p>
          <a:p>
            <a:pPr lvl="1"/>
            <a:r>
              <a:rPr lang="es-ES" dirty="0" smtClean="0"/>
              <a:t>Seleccionar títulos</a:t>
            </a:r>
          </a:p>
          <a:p>
            <a:pPr lvl="1"/>
            <a:r>
              <a:rPr lang="es-ES" dirty="0" smtClean="0"/>
              <a:t>Seleccionar paquetes</a:t>
            </a:r>
          </a:p>
          <a:p>
            <a:pPr lvl="1"/>
            <a:r>
              <a:rPr lang="es-ES" dirty="0" smtClean="0"/>
              <a:t>Definir parámetros del informe</a:t>
            </a:r>
          </a:p>
          <a:p>
            <a:pPr lvl="1"/>
            <a:r>
              <a:rPr lang="es-ES" dirty="0" smtClean="0"/>
              <a:t>Obtener resultados</a:t>
            </a:r>
          </a:p>
          <a:p>
            <a:r>
              <a:rPr lang="es-ES_tradnl" dirty="0" smtClean="0"/>
              <a:t>Informes</a:t>
            </a:r>
            <a:endParaRPr lang="es-ES_tradnl" dirty="0"/>
          </a:p>
          <a:p>
            <a:pPr lvl="1"/>
            <a:r>
              <a:rPr lang="es-ES_tradnl" dirty="0"/>
              <a:t>	</a:t>
            </a:r>
            <a:r>
              <a:rPr lang="es-ES_tradnl" dirty="0" err="1"/>
              <a:t>Sumary</a:t>
            </a:r>
            <a:r>
              <a:rPr lang="es-ES_tradnl" dirty="0"/>
              <a:t> </a:t>
            </a:r>
            <a:r>
              <a:rPr lang="es-ES_tradnl" dirty="0" err="1"/>
              <a:t>Report</a:t>
            </a:r>
            <a:endParaRPr lang="es-ES_tradnl" dirty="0"/>
          </a:p>
          <a:p>
            <a:pPr lvl="1"/>
            <a:r>
              <a:rPr lang="es-ES_tradnl" dirty="0"/>
              <a:t>	</a:t>
            </a:r>
            <a:r>
              <a:rPr lang="es-ES_tradnl" dirty="0" err="1" smtClean="0"/>
              <a:t>Overlpar</a:t>
            </a:r>
            <a:r>
              <a:rPr lang="es-ES_tradnl" dirty="0" smtClean="0"/>
              <a:t> </a:t>
            </a:r>
            <a:r>
              <a:rPr lang="es-ES_tradnl" dirty="0" err="1" smtClean="0"/>
              <a:t>titles</a:t>
            </a:r>
            <a:r>
              <a:rPr lang="es-ES_tradnl" dirty="0" smtClean="0"/>
              <a:t> </a:t>
            </a:r>
            <a:r>
              <a:rPr lang="es-ES_tradnl" dirty="0" err="1"/>
              <a:t>report</a:t>
            </a:r>
            <a:endParaRPr lang="es-ES_tradnl" dirty="0"/>
          </a:p>
          <a:p>
            <a:pPr lvl="1"/>
            <a:r>
              <a:rPr lang="es-ES_tradnl" dirty="0"/>
              <a:t>	</a:t>
            </a:r>
            <a:r>
              <a:rPr lang="es-ES_tradnl" dirty="0" err="1"/>
              <a:t>Report</a:t>
            </a:r>
            <a:r>
              <a:rPr lang="es-ES_tradnl" dirty="0"/>
              <a:t> </a:t>
            </a:r>
            <a:r>
              <a:rPr lang="es-ES_tradnl" dirty="0" err="1"/>
              <a:t>Parameters</a:t>
            </a:r>
            <a:endParaRPr lang="es-ES" dirty="0"/>
          </a:p>
          <a:p>
            <a:endParaRPr lang="es-ES" dirty="0" smtClean="0"/>
          </a:p>
          <a:p>
            <a:pPr lvl="1"/>
            <a:endParaRPr lang="es-ES" dirty="0" smtClean="0"/>
          </a:p>
          <a:p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Caso práctico 4.2.2</a:t>
            </a:r>
            <a:endParaRPr lang="es-ES_tradnl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5384" y="2348880"/>
            <a:ext cx="4243388" cy="1608296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324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Extracción de datos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39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s-ES" dirty="0" smtClean="0"/>
              <a:t>Visión general de </a:t>
            </a:r>
            <a:r>
              <a:rPr lang="es-ES" dirty="0" err="1" smtClean="0"/>
              <a:t>Export</a:t>
            </a:r>
            <a:r>
              <a:rPr lang="es-ES" dirty="0" smtClean="0"/>
              <a:t> </a:t>
            </a:r>
            <a:r>
              <a:rPr lang="es-ES" dirty="0" err="1" smtClean="0"/>
              <a:t>Tool</a:t>
            </a:r>
            <a:endParaRPr lang="es-ES" dirty="0" smtClean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s-ES" dirty="0" smtClean="0"/>
              <a:t>Caso 5.2.1 – Creación de copias de seguridad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s-ES" dirty="0" smtClean="0">
                <a:solidFill>
                  <a:schemeClr val="accent1"/>
                </a:solidFill>
              </a:rPr>
              <a:t>Caso 5.2.2 – Creación de una página HTML de un grupo de recursos</a:t>
            </a:r>
          </a:p>
        </p:txBody>
      </p:sp>
      <p:sp>
        <p:nvSpPr>
          <p:cNvPr id="9" name="8 Marcador de texto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Esquema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7197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introducción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4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26800" y="1483200"/>
            <a:ext cx="8575200" cy="4754112"/>
          </a:xfrm>
        </p:spPr>
        <p:txBody>
          <a:bodyPr/>
          <a:lstStyle/>
          <a:p>
            <a:r>
              <a:rPr lang="es-ES_tradnl" dirty="0" smtClean="0"/>
              <a:t>Definición de SFX</a:t>
            </a:r>
          </a:p>
          <a:p>
            <a:pPr lvl="1"/>
            <a:r>
              <a:rPr lang="es-ES" dirty="0" smtClean="0"/>
              <a:t>Base </a:t>
            </a:r>
            <a:r>
              <a:rPr lang="es-ES" dirty="0"/>
              <a:t>de </a:t>
            </a:r>
            <a:r>
              <a:rPr lang="es-ES" dirty="0" smtClean="0"/>
              <a:t>datos de </a:t>
            </a:r>
            <a:r>
              <a:rPr lang="es-ES" dirty="0"/>
              <a:t>recursos electrónicos que facilita el </a:t>
            </a:r>
            <a:r>
              <a:rPr lang="es-ES" dirty="0" smtClean="0"/>
              <a:t>enlace </a:t>
            </a:r>
            <a:r>
              <a:rPr lang="es-ES" dirty="0"/>
              <a:t>a estos recursos utilizando el estándar </a:t>
            </a:r>
            <a:r>
              <a:rPr lang="es-ES" dirty="0" err="1" smtClean="0">
                <a:solidFill>
                  <a:schemeClr val="tx1"/>
                </a:solidFill>
              </a:rPr>
              <a:t>OpenURL</a:t>
            </a:r>
            <a:r>
              <a:rPr lang="es-ES" dirty="0" smtClean="0"/>
              <a:t> </a:t>
            </a:r>
            <a:r>
              <a:rPr lang="es-ES" dirty="0"/>
              <a:t>para transportar y enriquecer la información relevante (</a:t>
            </a:r>
            <a:r>
              <a:rPr lang="es-ES" dirty="0" smtClean="0">
                <a:solidFill>
                  <a:schemeClr val="tx1"/>
                </a:solidFill>
              </a:rPr>
              <a:t>metadatos</a:t>
            </a:r>
            <a:r>
              <a:rPr lang="es-ES" dirty="0" smtClean="0"/>
              <a:t>) </a:t>
            </a:r>
            <a:r>
              <a:rPr lang="es-ES" dirty="0"/>
              <a:t>para el acceso entre un origen (</a:t>
            </a:r>
            <a:r>
              <a:rPr lang="es-ES" dirty="0" err="1">
                <a:solidFill>
                  <a:schemeClr val="tx1"/>
                </a:solidFill>
              </a:rPr>
              <a:t>source</a:t>
            </a:r>
            <a:r>
              <a:rPr lang="es-ES" dirty="0"/>
              <a:t>) demandante de servicios y un destino (</a:t>
            </a:r>
            <a:r>
              <a:rPr lang="es-ES" dirty="0">
                <a:solidFill>
                  <a:schemeClr val="tx1"/>
                </a:solidFill>
              </a:rPr>
              <a:t>target</a:t>
            </a:r>
            <a:r>
              <a:rPr lang="es-ES" dirty="0"/>
              <a:t>) proveedor de </a:t>
            </a:r>
            <a:r>
              <a:rPr lang="es-ES" dirty="0" smtClean="0"/>
              <a:t>dichos servicios</a:t>
            </a:r>
            <a:r>
              <a:rPr lang="es-ES" dirty="0"/>
              <a:t>.</a:t>
            </a:r>
            <a:endParaRPr lang="es-ES_tradnl" dirty="0" smtClean="0"/>
          </a:p>
          <a:p>
            <a:r>
              <a:rPr lang="es-ES_tradnl" dirty="0" smtClean="0"/>
              <a:t>Localización, Activación</a:t>
            </a:r>
          </a:p>
          <a:p>
            <a:pPr lvl="1"/>
            <a:r>
              <a:rPr lang="es-ES_tradnl" dirty="0" smtClean="0"/>
              <a:t>Global vs Local</a:t>
            </a:r>
          </a:p>
          <a:p>
            <a:pPr lvl="2"/>
            <a:r>
              <a:rPr lang="es-ES_tradnl" dirty="0" smtClean="0"/>
              <a:t>Global = Ex Libris</a:t>
            </a:r>
          </a:p>
          <a:p>
            <a:pPr lvl="2"/>
            <a:r>
              <a:rPr lang="es-ES_tradnl" dirty="0" smtClean="0"/>
              <a:t>Local = Nuestra institución</a:t>
            </a:r>
          </a:p>
          <a:p>
            <a:pPr lvl="1"/>
            <a:r>
              <a:rPr lang="es-ES_tradnl" dirty="0" smtClean="0"/>
              <a:t>Activo vs Inactivo</a:t>
            </a:r>
          </a:p>
          <a:p>
            <a:pPr lvl="2"/>
            <a:r>
              <a:rPr lang="es-ES_tradnl" dirty="0" smtClean="0"/>
              <a:t>ACTIVE = Visible</a:t>
            </a:r>
          </a:p>
          <a:p>
            <a:pPr lvl="2"/>
            <a:r>
              <a:rPr lang="es-ES_tradnl" dirty="0" smtClean="0"/>
              <a:t>INACTIVE = No visible</a:t>
            </a:r>
          </a:p>
          <a:p>
            <a:pPr lvl="1"/>
            <a:r>
              <a:rPr lang="es-ES_tradnl" dirty="0" smtClean="0"/>
              <a:t>Configurar los recursos activos disponibles para nuestros usuarios</a:t>
            </a:r>
            <a:endParaRPr lang="es-ES_tradnl" dirty="0"/>
          </a:p>
          <a:p>
            <a:pPr lvl="1" algn="r"/>
            <a:endParaRPr lang="es-ES_tradnl" sz="1400" dirty="0" smtClean="0">
              <a:solidFill>
                <a:schemeClr val="tx1"/>
              </a:solidFill>
            </a:endParaRPr>
          </a:p>
          <a:p>
            <a:pPr lvl="1" algn="r"/>
            <a:r>
              <a:rPr lang="es-ES_tradnl" sz="1400" dirty="0" smtClean="0">
                <a:solidFill>
                  <a:schemeClr val="tx1"/>
                </a:solidFill>
              </a:rPr>
              <a:t>* Imagen: </a:t>
            </a:r>
            <a:r>
              <a:rPr lang="es-ES_tradnl" sz="1400" i="1" dirty="0" smtClean="0">
                <a:solidFill>
                  <a:schemeClr val="tx1"/>
                </a:solidFill>
              </a:rPr>
              <a:t>SFX </a:t>
            </a:r>
            <a:r>
              <a:rPr lang="es-ES_tradnl" sz="1400" i="1" dirty="0">
                <a:solidFill>
                  <a:schemeClr val="tx1"/>
                </a:solidFill>
              </a:rPr>
              <a:t>General </a:t>
            </a:r>
            <a:r>
              <a:rPr lang="es-ES_tradnl" sz="1400" i="1" dirty="0" err="1">
                <a:solidFill>
                  <a:schemeClr val="tx1"/>
                </a:solidFill>
              </a:rPr>
              <a:t>User’s</a:t>
            </a:r>
            <a:r>
              <a:rPr lang="es-ES_tradnl" sz="1400" i="1" dirty="0">
                <a:solidFill>
                  <a:schemeClr val="tx1"/>
                </a:solidFill>
              </a:rPr>
              <a:t> Guide versión 4</a:t>
            </a:r>
            <a:r>
              <a:rPr lang="es-ES_tradnl" sz="1400" dirty="0">
                <a:solidFill>
                  <a:schemeClr val="tx1"/>
                </a:solidFill>
              </a:rPr>
              <a:t>. </a:t>
            </a:r>
            <a:r>
              <a:rPr lang="es-ES_tradnl" sz="1400" dirty="0" smtClean="0">
                <a:solidFill>
                  <a:schemeClr val="tx1"/>
                </a:solidFill>
              </a:rPr>
              <a:t>Exlibris. </a:t>
            </a:r>
            <a:r>
              <a:rPr lang="es-ES_tradnl" sz="1400" dirty="0" err="1">
                <a:solidFill>
                  <a:schemeClr val="tx1"/>
                </a:solidFill>
              </a:rPr>
              <a:t>Document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err="1">
                <a:solidFill>
                  <a:schemeClr val="tx1"/>
                </a:solidFill>
              </a:rPr>
              <a:t>released</a:t>
            </a:r>
            <a:r>
              <a:rPr lang="es-ES_tradnl" sz="1400" dirty="0">
                <a:solidFill>
                  <a:schemeClr val="tx1"/>
                </a:solidFill>
              </a:rPr>
              <a:t>: </a:t>
            </a:r>
            <a:r>
              <a:rPr lang="es-ES_tradnl" sz="1400" dirty="0" err="1">
                <a:solidFill>
                  <a:schemeClr val="tx1"/>
                </a:solidFill>
              </a:rPr>
              <a:t>September</a:t>
            </a:r>
            <a:r>
              <a:rPr lang="es-ES_tradnl" sz="1400" dirty="0">
                <a:solidFill>
                  <a:schemeClr val="tx1"/>
                </a:solidFill>
              </a:rPr>
              <a:t> </a:t>
            </a:r>
            <a:r>
              <a:rPr lang="es-ES_tradnl" sz="1400" dirty="0" smtClean="0">
                <a:solidFill>
                  <a:schemeClr val="tx1"/>
                </a:solidFill>
              </a:rPr>
              <a:t>2015, p. 18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Localización</a:t>
            </a:r>
            <a:endParaRPr lang="es-ES_tradnl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042218"/>
            <a:ext cx="3033236" cy="2184559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92781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EXTRACCI</a:t>
            </a:r>
            <a:r>
              <a:rPr lang="es-ES" dirty="0" smtClean="0"/>
              <a:t>ÓN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40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968552"/>
          </a:xfrm>
        </p:spPr>
        <p:txBody>
          <a:bodyPr/>
          <a:lstStyle/>
          <a:p>
            <a:r>
              <a:rPr lang="es-ES_tradnl" dirty="0" smtClean="0"/>
              <a:t>Herramienta para la </a:t>
            </a:r>
            <a:r>
              <a:rPr lang="es-ES_tradnl" dirty="0" err="1" smtClean="0"/>
              <a:t>extracci</a:t>
            </a:r>
            <a:r>
              <a:rPr lang="es-ES" dirty="0" err="1" smtClean="0"/>
              <a:t>ón</a:t>
            </a:r>
            <a:r>
              <a:rPr lang="es-ES" dirty="0" smtClean="0"/>
              <a:t> de datos</a:t>
            </a:r>
          </a:p>
          <a:p>
            <a:pPr lvl="1"/>
            <a:r>
              <a:rPr lang="es-ES" dirty="0" smtClean="0"/>
              <a:t>Comprobar </a:t>
            </a:r>
            <a:r>
              <a:rPr lang="es-ES" dirty="0"/>
              <a:t>y modificar la KB</a:t>
            </a:r>
          </a:p>
          <a:p>
            <a:pPr lvl="1"/>
            <a:r>
              <a:rPr lang="es-ES" dirty="0"/>
              <a:t>	Crear otros servicios</a:t>
            </a:r>
          </a:p>
          <a:p>
            <a:pPr lvl="1"/>
            <a:r>
              <a:rPr lang="es-ES" dirty="0"/>
              <a:t>	Realizar copias de </a:t>
            </a:r>
            <a:r>
              <a:rPr lang="es-ES" dirty="0" smtClean="0"/>
              <a:t>seguridad</a:t>
            </a:r>
          </a:p>
          <a:p>
            <a:r>
              <a:rPr lang="es-ES" dirty="0" smtClean="0"/>
              <a:t>Basic </a:t>
            </a:r>
            <a:r>
              <a:rPr lang="es-ES" dirty="0" err="1"/>
              <a:t>Export</a:t>
            </a:r>
            <a:r>
              <a:rPr lang="es-ES" dirty="0"/>
              <a:t> </a:t>
            </a:r>
            <a:r>
              <a:rPr lang="es-ES" dirty="0" err="1" smtClean="0"/>
              <a:t>Queries</a:t>
            </a:r>
            <a:endParaRPr lang="es-ES" dirty="0" smtClean="0"/>
          </a:p>
          <a:p>
            <a:pPr lvl="1"/>
            <a:r>
              <a:rPr lang="es-ES" dirty="0" smtClean="0"/>
              <a:t>Información en formato TSV </a:t>
            </a:r>
            <a:r>
              <a:rPr lang="es-ES" dirty="0"/>
              <a:t>sobre:</a:t>
            </a:r>
          </a:p>
          <a:p>
            <a:pPr lvl="2"/>
            <a:r>
              <a:rPr lang="es-ES" dirty="0" smtClean="0"/>
              <a:t>Portfolios</a:t>
            </a:r>
            <a:endParaRPr lang="es-ES" dirty="0"/>
          </a:p>
          <a:p>
            <a:pPr lvl="2"/>
            <a:r>
              <a:rPr lang="es-ES" dirty="0" smtClean="0"/>
              <a:t>Portfolios </a:t>
            </a:r>
            <a:r>
              <a:rPr lang="es-ES" dirty="0"/>
              <a:t>con </a:t>
            </a:r>
            <a:r>
              <a:rPr lang="es-ES" dirty="0" err="1"/>
              <a:t>thresholds</a:t>
            </a:r>
            <a:r>
              <a:rPr lang="es-ES" dirty="0"/>
              <a:t> locales</a:t>
            </a:r>
          </a:p>
          <a:p>
            <a:pPr lvl="2"/>
            <a:r>
              <a:rPr lang="es-ES" dirty="0" smtClean="0"/>
              <a:t>Portfolios </a:t>
            </a:r>
            <a:r>
              <a:rPr lang="es-ES" dirty="0"/>
              <a:t>creados localmente</a:t>
            </a:r>
          </a:p>
          <a:p>
            <a:pPr lvl="2"/>
            <a:r>
              <a:rPr lang="es-ES" dirty="0" smtClean="0"/>
              <a:t>Targets </a:t>
            </a:r>
            <a:r>
              <a:rPr lang="es-ES" dirty="0"/>
              <a:t>y </a:t>
            </a:r>
            <a:r>
              <a:rPr lang="es-ES" dirty="0" err="1"/>
              <a:t>Sources</a:t>
            </a:r>
            <a:endParaRPr lang="es-ES" dirty="0"/>
          </a:p>
          <a:p>
            <a:pPr lvl="2"/>
            <a:r>
              <a:rPr lang="es-ES" dirty="0" smtClean="0"/>
              <a:t>Contar </a:t>
            </a:r>
            <a:r>
              <a:rPr lang="es-ES" dirty="0"/>
              <a:t>el número de portfolios por </a:t>
            </a:r>
            <a:r>
              <a:rPr lang="es-ES" dirty="0" err="1"/>
              <a:t>target_service</a:t>
            </a:r>
            <a:r>
              <a:rPr lang="es-ES" dirty="0"/>
              <a:t> activos</a:t>
            </a:r>
          </a:p>
          <a:p>
            <a:pPr lvl="2"/>
            <a:r>
              <a:rPr lang="es-ES" dirty="0" smtClean="0"/>
              <a:t>Exportar </a:t>
            </a:r>
            <a:r>
              <a:rPr lang="es-ES" dirty="0" err="1"/>
              <a:t>URLs</a:t>
            </a:r>
            <a:r>
              <a:rPr lang="es-ES" dirty="0"/>
              <a:t> de target y </a:t>
            </a:r>
            <a:r>
              <a:rPr lang="es-ES" dirty="0" err="1"/>
              <a:t>target_service</a:t>
            </a:r>
            <a:r>
              <a:rPr lang="es-ES" dirty="0"/>
              <a:t> activos</a:t>
            </a:r>
          </a:p>
          <a:p>
            <a:pPr lvl="2"/>
            <a:r>
              <a:rPr lang="es-ES" dirty="0" smtClean="0"/>
              <a:t>Exportar </a:t>
            </a:r>
            <a:r>
              <a:rPr lang="es-ES" dirty="0"/>
              <a:t>objetos con atributos locales</a:t>
            </a:r>
          </a:p>
          <a:p>
            <a:pPr lvl="2"/>
            <a:r>
              <a:rPr lang="es-ES" dirty="0" smtClean="0"/>
              <a:t>Exportar </a:t>
            </a:r>
            <a:r>
              <a:rPr lang="es-ES" dirty="0"/>
              <a:t>objetos con títulos locales</a:t>
            </a:r>
          </a:p>
          <a:p>
            <a:pPr lvl="2"/>
            <a:r>
              <a:rPr lang="es-ES" dirty="0" smtClean="0"/>
              <a:t>Exportar </a:t>
            </a:r>
            <a:r>
              <a:rPr lang="es-ES" dirty="0"/>
              <a:t>objetos locales</a:t>
            </a:r>
          </a:p>
          <a:p>
            <a:pPr lvl="1"/>
            <a:endParaRPr lang="es-ES" dirty="0"/>
          </a:p>
          <a:p>
            <a:pPr lvl="1"/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err="1" smtClean="0"/>
              <a:t>Export</a:t>
            </a:r>
            <a:r>
              <a:rPr lang="es-ES_tradnl" dirty="0" smtClean="0"/>
              <a:t> </a:t>
            </a:r>
            <a:r>
              <a:rPr lang="es-ES_tradnl" dirty="0" err="1" smtClean="0"/>
              <a:t>Tool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675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EXTRACCI</a:t>
            </a:r>
            <a:r>
              <a:rPr lang="es-ES" dirty="0" smtClean="0"/>
              <a:t>ÓN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41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968552"/>
          </a:xfrm>
        </p:spPr>
        <p:txBody>
          <a:bodyPr/>
          <a:lstStyle/>
          <a:p>
            <a:r>
              <a:rPr lang="es-ES" dirty="0" err="1" smtClean="0"/>
              <a:t>Advanced</a:t>
            </a:r>
            <a:r>
              <a:rPr lang="es-ES" dirty="0" smtClean="0"/>
              <a:t> </a:t>
            </a:r>
            <a:r>
              <a:rPr lang="es-ES" dirty="0" err="1"/>
              <a:t>Export</a:t>
            </a:r>
            <a:r>
              <a:rPr lang="es-ES" dirty="0"/>
              <a:t> </a:t>
            </a:r>
            <a:r>
              <a:rPr lang="es-ES" dirty="0" err="1" smtClean="0"/>
              <a:t>Queries</a:t>
            </a:r>
            <a:endParaRPr lang="es-ES" dirty="0" smtClean="0"/>
          </a:p>
          <a:p>
            <a:pPr lvl="1"/>
            <a:r>
              <a:rPr lang="es-ES" dirty="0" smtClean="0"/>
              <a:t>Información </a:t>
            </a:r>
            <a:r>
              <a:rPr lang="es-ES" dirty="0"/>
              <a:t>de </a:t>
            </a:r>
            <a:r>
              <a:rPr lang="es-ES" dirty="0" smtClean="0"/>
              <a:t>portfolios (todos </a:t>
            </a:r>
            <a:r>
              <a:rPr lang="es-ES" dirty="0"/>
              <a:t>los targets o </a:t>
            </a:r>
            <a:r>
              <a:rPr lang="es-ES" dirty="0" smtClean="0"/>
              <a:t>seleccionados</a:t>
            </a:r>
            <a:r>
              <a:rPr lang="es-ES" dirty="0"/>
              <a:t>) en los siguientes formatos:</a:t>
            </a:r>
          </a:p>
          <a:p>
            <a:pPr lvl="2"/>
            <a:r>
              <a:rPr lang="es-ES" dirty="0" smtClean="0"/>
              <a:t>TXT </a:t>
            </a:r>
            <a:r>
              <a:rPr lang="es-ES" dirty="0"/>
              <a:t>(formato TSV)</a:t>
            </a:r>
          </a:p>
          <a:p>
            <a:pPr lvl="2"/>
            <a:r>
              <a:rPr lang="es-ES" dirty="0" smtClean="0"/>
              <a:t>HTML</a:t>
            </a:r>
            <a:endParaRPr lang="es-ES" dirty="0"/>
          </a:p>
          <a:p>
            <a:pPr lvl="2"/>
            <a:r>
              <a:rPr lang="es-ES" dirty="0" smtClean="0"/>
              <a:t>XML</a:t>
            </a:r>
            <a:endParaRPr lang="es-ES" dirty="0"/>
          </a:p>
          <a:p>
            <a:pPr lvl="2"/>
            <a:r>
              <a:rPr lang="es-ES" dirty="0" err="1" smtClean="0"/>
              <a:t>Aleph</a:t>
            </a:r>
            <a:r>
              <a:rPr lang="es-ES" dirty="0" smtClean="0"/>
              <a:t> </a:t>
            </a:r>
            <a:r>
              <a:rPr lang="es-ES" dirty="0" err="1"/>
              <a:t>Sequencial</a:t>
            </a:r>
            <a:endParaRPr lang="es-ES" dirty="0"/>
          </a:p>
          <a:p>
            <a:pPr lvl="2"/>
            <a:r>
              <a:rPr lang="es-ES" dirty="0" smtClean="0"/>
              <a:t>KBART</a:t>
            </a:r>
            <a:endParaRPr lang="es-ES" dirty="0"/>
          </a:p>
          <a:p>
            <a:pPr lvl="2"/>
            <a:r>
              <a:rPr lang="es-ES" dirty="0" err="1" smtClean="0"/>
              <a:t>PubMed</a:t>
            </a:r>
            <a:r>
              <a:rPr lang="es-ES" dirty="0" smtClean="0"/>
              <a:t> </a:t>
            </a:r>
            <a:r>
              <a:rPr lang="es-ES" dirty="0"/>
              <a:t>XML </a:t>
            </a:r>
            <a:r>
              <a:rPr lang="es-ES" dirty="0" err="1"/>
              <a:t>LinkOut</a:t>
            </a:r>
            <a:r>
              <a:rPr lang="es-ES" dirty="0"/>
              <a:t> </a:t>
            </a:r>
            <a:r>
              <a:rPr lang="es-ES" dirty="0" err="1"/>
              <a:t>Format</a:t>
            </a:r>
            <a:endParaRPr lang="es-ES" dirty="0"/>
          </a:p>
          <a:p>
            <a:pPr lvl="2"/>
            <a:r>
              <a:rPr lang="es-ES" dirty="0" smtClean="0"/>
              <a:t>Google </a:t>
            </a:r>
            <a:r>
              <a:rPr lang="es-ES" dirty="0" err="1" smtClean="0"/>
              <a:t>Scholar</a:t>
            </a:r>
            <a:endParaRPr lang="es-ES" dirty="0" smtClean="0"/>
          </a:p>
          <a:p>
            <a:r>
              <a:rPr lang="es-ES" dirty="0" err="1" smtClean="0"/>
              <a:t>Advances</a:t>
            </a:r>
            <a:r>
              <a:rPr lang="es-ES" dirty="0" smtClean="0"/>
              <a:t> </a:t>
            </a:r>
            <a:r>
              <a:rPr lang="es-ES" dirty="0" err="1"/>
              <a:t>Export</a:t>
            </a:r>
            <a:r>
              <a:rPr lang="es-ES" dirty="0"/>
              <a:t> </a:t>
            </a:r>
            <a:r>
              <a:rPr lang="es-ES" dirty="0" err="1" smtClean="0"/>
              <a:t>Profiles</a:t>
            </a:r>
            <a:endParaRPr lang="es-ES" dirty="0"/>
          </a:p>
          <a:p>
            <a:pPr lvl="1"/>
            <a:r>
              <a:rPr lang="es-ES" dirty="0" smtClean="0"/>
              <a:t>Definir </a:t>
            </a:r>
            <a:r>
              <a:rPr lang="es-ES" dirty="0"/>
              <a:t>perfiles de exportación </a:t>
            </a:r>
            <a:r>
              <a:rPr lang="es-ES" dirty="0" smtClean="0"/>
              <a:t>para las </a:t>
            </a:r>
            <a:r>
              <a:rPr lang="es-ES" dirty="0" err="1"/>
              <a:t>Advanced</a:t>
            </a:r>
            <a:r>
              <a:rPr lang="es-ES" dirty="0"/>
              <a:t> </a:t>
            </a:r>
            <a:r>
              <a:rPr lang="es-ES" dirty="0" err="1"/>
              <a:t>Export</a:t>
            </a:r>
            <a:r>
              <a:rPr lang="es-ES" dirty="0"/>
              <a:t> </a:t>
            </a:r>
            <a:r>
              <a:rPr lang="es-ES" dirty="0" err="1"/>
              <a:t>Queries</a:t>
            </a:r>
            <a:r>
              <a:rPr lang="es-ES" dirty="0"/>
              <a:t> </a:t>
            </a:r>
          </a:p>
          <a:p>
            <a:endParaRPr lang="es-ES" dirty="0"/>
          </a:p>
          <a:p>
            <a:pPr lvl="1"/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4461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EXTRACCI</a:t>
            </a:r>
            <a:r>
              <a:rPr lang="es-ES" dirty="0" smtClean="0"/>
              <a:t>ÓN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42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968552"/>
          </a:xfrm>
        </p:spPr>
        <p:txBody>
          <a:bodyPr/>
          <a:lstStyle/>
          <a:p>
            <a:r>
              <a:rPr lang="es-ES" dirty="0" smtClean="0">
                <a:hlinkClick r:id="rId3" action="ppaction://hlinkfile"/>
              </a:rPr>
              <a:t>5.2.1 - Creación de copias de seguridad</a:t>
            </a:r>
            <a:endParaRPr lang="es-ES" dirty="0" smtClean="0"/>
          </a:p>
          <a:p>
            <a:r>
              <a:rPr lang="es-ES" dirty="0" smtClean="0"/>
              <a:t>Decisiones previas</a:t>
            </a:r>
          </a:p>
          <a:p>
            <a:pPr lvl="1"/>
            <a:r>
              <a:rPr lang="es-ES" dirty="0" smtClean="0"/>
              <a:t>Formato</a:t>
            </a:r>
          </a:p>
          <a:p>
            <a:pPr lvl="1"/>
            <a:r>
              <a:rPr lang="es-ES" dirty="0" smtClean="0"/>
              <a:t>Tipos de recursos</a:t>
            </a:r>
          </a:p>
          <a:p>
            <a:pPr lvl="1"/>
            <a:r>
              <a:rPr lang="es-ES" dirty="0" smtClean="0"/>
              <a:t>Servicios</a:t>
            </a:r>
          </a:p>
          <a:p>
            <a:pPr lvl="1"/>
            <a:r>
              <a:rPr lang="es-ES" dirty="0" smtClean="0"/>
              <a:t>Targets</a:t>
            </a:r>
          </a:p>
          <a:p>
            <a:r>
              <a:rPr lang="es-ES" dirty="0" smtClean="0"/>
              <a:t>Crear el perfil</a:t>
            </a:r>
          </a:p>
          <a:p>
            <a:r>
              <a:rPr lang="es-ES" dirty="0" smtClean="0"/>
              <a:t>Obtener la copia</a:t>
            </a:r>
          </a:p>
          <a:p>
            <a:r>
              <a:rPr lang="es-ES" dirty="0" smtClean="0"/>
              <a:t>Modificar el perfil</a:t>
            </a:r>
          </a:p>
          <a:p>
            <a:endParaRPr lang="es-ES" dirty="0" smtClean="0"/>
          </a:p>
          <a:p>
            <a:pPr lvl="1"/>
            <a:endParaRPr lang="es-ES" dirty="0"/>
          </a:p>
          <a:p>
            <a:pPr lvl="1"/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Caso práctico 5.2.1</a:t>
            </a:r>
            <a:endParaRPr lang="es-ES_tradnl" dirty="0"/>
          </a:p>
        </p:txBody>
      </p:sp>
      <p:pic>
        <p:nvPicPr>
          <p:cNvPr id="6" name="Imagen 5"/>
          <p:cNvPicPr/>
          <p:nvPr/>
        </p:nvPicPr>
        <p:blipFill>
          <a:blip r:embed="rId4"/>
          <a:stretch>
            <a:fillRect/>
          </a:stretch>
        </p:blipFill>
        <p:spPr>
          <a:xfrm>
            <a:off x="3844682" y="1790883"/>
            <a:ext cx="4784090" cy="377634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521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EXTRACCI</a:t>
            </a:r>
            <a:r>
              <a:rPr lang="es-ES" dirty="0" smtClean="0"/>
              <a:t>ÓN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43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968552"/>
          </a:xfrm>
        </p:spPr>
        <p:txBody>
          <a:bodyPr/>
          <a:lstStyle/>
          <a:p>
            <a:r>
              <a:rPr lang="es-ES" dirty="0" smtClean="0">
                <a:hlinkClick r:id="rId3" action="ppaction://hlinkfile"/>
              </a:rPr>
              <a:t>5.2.2 - Creación de una página HTML de un grupo de recursos</a:t>
            </a:r>
            <a:endParaRPr lang="es-ES" dirty="0" smtClean="0"/>
          </a:p>
          <a:p>
            <a:pPr lvl="1"/>
            <a:r>
              <a:rPr lang="es-ES" dirty="0" smtClean="0"/>
              <a:t>Colección de libros del </a:t>
            </a:r>
            <a:r>
              <a:rPr lang="es-ES" dirty="0" smtClean="0">
                <a:hlinkClick r:id="rId4" action="ppaction://hlinkfile"/>
              </a:rPr>
              <a:t>caso 3.2.1</a:t>
            </a:r>
            <a:endParaRPr lang="es-ES" dirty="0" smtClean="0"/>
          </a:p>
          <a:p>
            <a:r>
              <a:rPr lang="es-ES" dirty="0" smtClean="0"/>
              <a:t>Pasos</a:t>
            </a:r>
          </a:p>
          <a:p>
            <a:pPr lvl="1"/>
            <a:r>
              <a:rPr lang="es-ES" dirty="0" smtClean="0"/>
              <a:t>Obtener datos con </a:t>
            </a:r>
            <a:r>
              <a:rPr lang="es-ES" dirty="0" err="1" smtClean="0"/>
              <a:t>Export</a:t>
            </a:r>
            <a:r>
              <a:rPr lang="es-ES" dirty="0" smtClean="0"/>
              <a:t> </a:t>
            </a:r>
            <a:r>
              <a:rPr lang="es-ES" dirty="0" err="1" smtClean="0"/>
              <a:t>Tool</a:t>
            </a:r>
            <a:endParaRPr lang="es-ES" dirty="0"/>
          </a:p>
          <a:p>
            <a:pPr lvl="1"/>
            <a:r>
              <a:rPr lang="es-ES" dirty="0" smtClean="0"/>
              <a:t>Depurar datos</a:t>
            </a:r>
          </a:p>
          <a:p>
            <a:pPr lvl="2"/>
            <a:r>
              <a:rPr lang="es-ES" dirty="0" smtClean="0"/>
              <a:t>Columnas A, B, E, L, AM</a:t>
            </a:r>
          </a:p>
          <a:p>
            <a:pPr lvl="2"/>
            <a:r>
              <a:rPr lang="es-ES" dirty="0" smtClean="0"/>
              <a:t>Ordenar por título</a:t>
            </a:r>
          </a:p>
          <a:p>
            <a:pPr lvl="2"/>
            <a:r>
              <a:rPr lang="es-ES" dirty="0" smtClean="0"/>
              <a:t>Corregir autores</a:t>
            </a:r>
          </a:p>
          <a:p>
            <a:pPr lvl="1"/>
            <a:r>
              <a:rPr lang="es-ES" dirty="0" smtClean="0"/>
              <a:t>Crear enlaces con funciones de hoja de cálculo</a:t>
            </a:r>
          </a:p>
          <a:p>
            <a:pPr lvl="1"/>
            <a:r>
              <a:rPr lang="es-ES" dirty="0" smtClean="0"/>
              <a:t>Insertar código HTML</a:t>
            </a:r>
          </a:p>
          <a:p>
            <a:pPr lvl="1"/>
            <a:r>
              <a:rPr lang="es-ES" dirty="0" smtClean="0"/>
              <a:t>Guardar como HTML</a:t>
            </a:r>
          </a:p>
          <a:p>
            <a:r>
              <a:rPr lang="es-ES" dirty="0" smtClean="0"/>
              <a:t>Comprobar resultados</a:t>
            </a:r>
          </a:p>
          <a:p>
            <a:pPr lvl="1"/>
            <a:r>
              <a:rPr lang="es-ES" dirty="0" err="1" smtClean="0"/>
              <a:t>Menu</a:t>
            </a:r>
            <a:r>
              <a:rPr lang="es-ES" dirty="0" smtClean="0"/>
              <a:t> </a:t>
            </a:r>
            <a:r>
              <a:rPr lang="es-ES" dirty="0" err="1" smtClean="0"/>
              <a:t>Configuration</a:t>
            </a:r>
            <a:r>
              <a:rPr lang="es-ES" dirty="0" smtClean="0"/>
              <a:t>/</a:t>
            </a:r>
            <a:r>
              <a:rPr lang="es-ES" dirty="0" err="1" smtClean="0"/>
              <a:t>DirectLinking</a:t>
            </a:r>
            <a:endParaRPr lang="es-ES" dirty="0" smtClean="0"/>
          </a:p>
          <a:p>
            <a:pPr lvl="1"/>
            <a:endParaRPr lang="es-ES" dirty="0" smtClean="0"/>
          </a:p>
          <a:p>
            <a:endParaRPr lang="es-ES" dirty="0" smtClean="0"/>
          </a:p>
          <a:p>
            <a:pPr lvl="1"/>
            <a:endParaRPr lang="es-ES" dirty="0"/>
          </a:p>
          <a:p>
            <a:pPr lvl="1"/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Caso práctico 5.2.2</a:t>
            </a:r>
            <a:endParaRPr lang="es-ES_tradnl" dirty="0"/>
          </a:p>
        </p:txBody>
      </p:sp>
      <p:pic>
        <p:nvPicPr>
          <p:cNvPr id="6" name="Imagen 5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47117" y="1896379"/>
            <a:ext cx="3669030" cy="17526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68271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Additional</a:t>
            </a:r>
            <a:r>
              <a:rPr lang="es-ES_tradnl" dirty="0" smtClean="0"/>
              <a:t> </a:t>
            </a:r>
            <a:r>
              <a:rPr lang="es-ES_tradnl" dirty="0" err="1"/>
              <a:t>KBTools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44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968552"/>
          </a:xfrm>
        </p:spPr>
        <p:txBody>
          <a:bodyPr/>
          <a:lstStyle/>
          <a:p>
            <a:r>
              <a:rPr lang="es-ES" dirty="0" smtClean="0"/>
              <a:t>Look-Up </a:t>
            </a:r>
            <a:r>
              <a:rPr lang="es-ES" dirty="0" err="1" smtClean="0"/>
              <a:t>Tool</a:t>
            </a:r>
            <a:endParaRPr lang="es-ES" dirty="0" smtClean="0"/>
          </a:p>
          <a:p>
            <a:pPr lvl="1"/>
            <a:r>
              <a:rPr lang="es-ES" dirty="0" smtClean="0"/>
              <a:t>Localizar título u otro </a:t>
            </a:r>
            <a:r>
              <a:rPr lang="es-ES" dirty="0"/>
              <a:t>identificador </a:t>
            </a:r>
            <a:r>
              <a:rPr lang="es-ES" dirty="0" smtClean="0"/>
              <a:t>de </a:t>
            </a:r>
            <a:r>
              <a:rPr lang="es-ES" dirty="0"/>
              <a:t>un </a:t>
            </a:r>
            <a:r>
              <a:rPr lang="es-ES" dirty="0" err="1" smtClean="0"/>
              <a:t>object</a:t>
            </a:r>
            <a:endParaRPr lang="es-ES" dirty="0"/>
          </a:p>
          <a:p>
            <a:r>
              <a:rPr lang="es-ES" dirty="0" err="1" smtClean="0"/>
              <a:t>TargetMatcher</a:t>
            </a:r>
            <a:endParaRPr lang="es-ES" dirty="0" smtClean="0"/>
          </a:p>
          <a:p>
            <a:pPr lvl="1"/>
            <a:r>
              <a:rPr lang="es-ES" dirty="0" smtClean="0"/>
              <a:t>Informes </a:t>
            </a:r>
            <a:r>
              <a:rPr lang="es-ES" dirty="0"/>
              <a:t>de los target </a:t>
            </a:r>
            <a:r>
              <a:rPr lang="es-ES" dirty="0" err="1"/>
              <a:t>services</a:t>
            </a:r>
            <a:r>
              <a:rPr lang="es-ES" dirty="0"/>
              <a:t> </a:t>
            </a:r>
            <a:r>
              <a:rPr lang="es-ES" dirty="0" smtClean="0"/>
              <a:t>activos</a:t>
            </a:r>
          </a:p>
          <a:p>
            <a:pPr lvl="1"/>
            <a:r>
              <a:rPr lang="es-ES" dirty="0" smtClean="0"/>
              <a:t>Activar </a:t>
            </a:r>
            <a:r>
              <a:rPr lang="es-ES" dirty="0"/>
              <a:t>target </a:t>
            </a:r>
            <a:r>
              <a:rPr lang="es-ES" dirty="0" err="1"/>
              <a:t>services</a:t>
            </a:r>
            <a:r>
              <a:rPr lang="es-ES" dirty="0"/>
              <a:t>.</a:t>
            </a:r>
          </a:p>
          <a:p>
            <a:r>
              <a:rPr lang="es-ES" dirty="0" err="1" smtClean="0"/>
              <a:t>Localization</a:t>
            </a:r>
            <a:r>
              <a:rPr lang="es-ES" dirty="0" smtClean="0"/>
              <a:t> Manager</a:t>
            </a:r>
          </a:p>
          <a:p>
            <a:pPr lvl="1"/>
            <a:r>
              <a:rPr lang="es-ES" dirty="0" smtClean="0"/>
              <a:t>Crear </a:t>
            </a:r>
            <a:r>
              <a:rPr lang="es-ES" dirty="0"/>
              <a:t>informes </a:t>
            </a:r>
            <a:r>
              <a:rPr lang="es-ES" dirty="0" smtClean="0"/>
              <a:t>o </a:t>
            </a:r>
            <a:r>
              <a:rPr lang="es-ES" dirty="0"/>
              <a:t>borrar </a:t>
            </a:r>
            <a:r>
              <a:rPr lang="es-ES" dirty="0" smtClean="0"/>
              <a:t>campos locales</a:t>
            </a:r>
          </a:p>
          <a:p>
            <a:pPr lvl="2"/>
            <a:r>
              <a:rPr lang="es-ES" dirty="0" smtClean="0"/>
              <a:t>En target </a:t>
            </a:r>
            <a:r>
              <a:rPr lang="es-ES" dirty="0" err="1"/>
              <a:t>services</a:t>
            </a:r>
            <a:r>
              <a:rPr lang="es-ES" dirty="0"/>
              <a:t>, portfolios y </a:t>
            </a:r>
            <a:r>
              <a:rPr lang="es-ES" dirty="0" err="1" smtClean="0"/>
              <a:t>objects</a:t>
            </a:r>
            <a:endParaRPr lang="es-ES" dirty="0" smtClean="0"/>
          </a:p>
          <a:p>
            <a:pPr lvl="1"/>
            <a:r>
              <a:rPr lang="es-ES" dirty="0" smtClean="0"/>
              <a:t>Comprobar sintaxis </a:t>
            </a:r>
            <a:r>
              <a:rPr lang="es-ES" dirty="0"/>
              <a:t>de </a:t>
            </a:r>
            <a:r>
              <a:rPr lang="es-ES" dirty="0" err="1" smtClean="0"/>
              <a:t>thresholds</a:t>
            </a:r>
            <a:r>
              <a:rPr lang="es-ES" dirty="0" smtClean="0"/>
              <a:t> </a:t>
            </a:r>
            <a:r>
              <a:rPr lang="es-ES" dirty="0"/>
              <a:t>locales de los </a:t>
            </a:r>
            <a:r>
              <a:rPr lang="es-ES" dirty="0" smtClean="0"/>
              <a:t>portfolios</a:t>
            </a:r>
            <a:endParaRPr lang="es-ES" dirty="0"/>
          </a:p>
          <a:p>
            <a:r>
              <a:rPr lang="es-ES" dirty="0" err="1" smtClean="0"/>
              <a:t>Category</a:t>
            </a:r>
            <a:r>
              <a:rPr lang="es-ES" dirty="0" smtClean="0"/>
              <a:t> </a:t>
            </a:r>
            <a:r>
              <a:rPr lang="es-ES" dirty="0" err="1" smtClean="0"/>
              <a:t>Tool</a:t>
            </a:r>
            <a:endParaRPr lang="es-ES" dirty="0" smtClean="0"/>
          </a:p>
          <a:p>
            <a:pPr lvl="1"/>
            <a:r>
              <a:rPr lang="es-ES" dirty="0" smtClean="0"/>
              <a:t>Configurar</a:t>
            </a:r>
            <a:r>
              <a:rPr lang="es-ES" dirty="0"/>
              <a:t>, visualizar, exportar y cargar las categorías traducidas.</a:t>
            </a:r>
          </a:p>
          <a:p>
            <a:endParaRPr lang="es-ES" dirty="0" smtClean="0"/>
          </a:p>
          <a:p>
            <a:endParaRPr lang="es-ES" dirty="0" smtClean="0"/>
          </a:p>
          <a:p>
            <a:pPr lvl="1"/>
            <a:endParaRPr lang="es-ES" dirty="0"/>
          </a:p>
          <a:p>
            <a:pPr lvl="1"/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_tradnl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5969" y="1955434"/>
            <a:ext cx="3383756" cy="169354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130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exto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5867" y="1923793"/>
            <a:ext cx="1877378" cy="2931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introducción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5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24744"/>
            <a:ext cx="8575200" cy="4896544"/>
          </a:xfrm>
        </p:spPr>
        <p:txBody>
          <a:bodyPr/>
          <a:lstStyle/>
          <a:p>
            <a:r>
              <a:rPr lang="es-ES" dirty="0" err="1" smtClean="0"/>
              <a:t>Object</a:t>
            </a:r>
            <a:endParaRPr lang="es-ES" dirty="0" smtClean="0"/>
          </a:p>
          <a:p>
            <a:pPr lvl="1"/>
            <a:r>
              <a:rPr lang="es-ES" dirty="0" smtClean="0"/>
              <a:t>Revista, libro u otro documento definido </a:t>
            </a:r>
            <a:r>
              <a:rPr lang="es-ES" dirty="0"/>
              <a:t>en la KB </a:t>
            </a:r>
            <a:r>
              <a:rPr lang="es-ES" dirty="0" smtClean="0"/>
              <a:t>con un </a:t>
            </a:r>
            <a:r>
              <a:rPr lang="es-ES" dirty="0" err="1" smtClean="0">
                <a:solidFill>
                  <a:schemeClr val="tx1"/>
                </a:solidFill>
              </a:rPr>
              <a:t>Object</a:t>
            </a:r>
            <a:r>
              <a:rPr lang="es-ES" dirty="0" smtClean="0">
                <a:solidFill>
                  <a:schemeClr val="tx1"/>
                </a:solidFill>
              </a:rPr>
              <a:t> ID</a:t>
            </a:r>
          </a:p>
          <a:p>
            <a:pPr lvl="2"/>
            <a:r>
              <a:rPr lang="es-ES" dirty="0" smtClean="0"/>
              <a:t>Ejemplo: revista </a:t>
            </a:r>
            <a:r>
              <a:rPr lang="es-ES" dirty="0" err="1"/>
              <a:t>The</a:t>
            </a:r>
            <a:r>
              <a:rPr lang="es-ES" dirty="0"/>
              <a:t> American </a:t>
            </a:r>
            <a:r>
              <a:rPr lang="es-ES" dirty="0" err="1"/>
              <a:t>Economic</a:t>
            </a:r>
            <a:r>
              <a:rPr lang="es-ES" dirty="0"/>
              <a:t> </a:t>
            </a:r>
            <a:r>
              <a:rPr lang="es-ES" dirty="0" err="1"/>
              <a:t>Review</a:t>
            </a:r>
            <a:r>
              <a:rPr lang="es-ES" dirty="0"/>
              <a:t>.</a:t>
            </a:r>
          </a:p>
          <a:p>
            <a:r>
              <a:rPr lang="es-ES" dirty="0" smtClean="0"/>
              <a:t>Target</a:t>
            </a:r>
          </a:p>
          <a:p>
            <a:pPr lvl="1"/>
            <a:r>
              <a:rPr lang="es-ES_tradnl" dirty="0" smtClean="0"/>
              <a:t>Proveedor de contenidos o servicios</a:t>
            </a:r>
          </a:p>
          <a:p>
            <a:pPr lvl="2"/>
            <a:r>
              <a:rPr lang="es-ES" dirty="0" smtClean="0"/>
              <a:t>Ejemplo: American </a:t>
            </a:r>
            <a:r>
              <a:rPr lang="es-ES" dirty="0" err="1"/>
              <a:t>Economic</a:t>
            </a:r>
            <a:r>
              <a:rPr lang="es-ES" dirty="0"/>
              <a:t> </a:t>
            </a:r>
            <a:r>
              <a:rPr lang="es-ES" dirty="0" err="1"/>
              <a:t>Association</a:t>
            </a:r>
            <a:r>
              <a:rPr lang="es-ES" dirty="0"/>
              <a:t> (AEA).</a:t>
            </a:r>
            <a:endParaRPr lang="es-ES" dirty="0" smtClean="0"/>
          </a:p>
          <a:p>
            <a:r>
              <a:rPr lang="es-ES" dirty="0" smtClean="0"/>
              <a:t>Target </a:t>
            </a:r>
            <a:r>
              <a:rPr lang="es-ES" dirty="0" err="1" smtClean="0"/>
              <a:t>Service</a:t>
            </a:r>
            <a:endParaRPr lang="es-ES" dirty="0" smtClean="0"/>
          </a:p>
          <a:p>
            <a:pPr lvl="1"/>
            <a:r>
              <a:rPr lang="es-ES_tradnl" dirty="0" smtClean="0"/>
              <a:t>Cada uno de los servicios ofrecidos por un proveedor concreto</a:t>
            </a:r>
          </a:p>
          <a:p>
            <a:pPr lvl="2"/>
            <a:r>
              <a:rPr lang="es-ES_tradnl" dirty="0"/>
              <a:t>Ejemplo: </a:t>
            </a:r>
            <a:r>
              <a:rPr lang="es-ES_tradnl" dirty="0" smtClean="0"/>
              <a:t>acceso al texto </a:t>
            </a:r>
            <a:r>
              <a:rPr lang="es-ES_tradnl" dirty="0" err="1" smtClean="0"/>
              <a:t>compleo</a:t>
            </a:r>
            <a:r>
              <a:rPr lang="es-ES_tradnl" dirty="0" smtClean="0"/>
              <a:t> (</a:t>
            </a:r>
            <a:r>
              <a:rPr lang="es-ES_tradnl" dirty="0" err="1" smtClean="0"/>
              <a:t>getFullTxt</a:t>
            </a:r>
            <a:r>
              <a:rPr lang="es-ES_tradnl" dirty="0" smtClean="0"/>
              <a:t>)</a:t>
            </a:r>
            <a:endParaRPr lang="es-ES" dirty="0"/>
          </a:p>
          <a:p>
            <a:r>
              <a:rPr lang="es-ES" dirty="0" smtClean="0"/>
              <a:t>Portfolio</a:t>
            </a:r>
            <a:endParaRPr lang="es-ES" dirty="0"/>
          </a:p>
          <a:p>
            <a:pPr lvl="1"/>
            <a:r>
              <a:rPr lang="es-ES" dirty="0"/>
              <a:t>Asociación entre un </a:t>
            </a:r>
            <a:r>
              <a:rPr lang="es-ES" dirty="0" err="1"/>
              <a:t>Object</a:t>
            </a:r>
            <a:r>
              <a:rPr lang="es-ES" dirty="0"/>
              <a:t> y un Target </a:t>
            </a:r>
            <a:r>
              <a:rPr lang="es-ES" dirty="0" err="1"/>
              <a:t>Service</a:t>
            </a:r>
            <a:r>
              <a:rPr lang="es-ES" dirty="0"/>
              <a:t> con unos límites de acceso (</a:t>
            </a:r>
            <a:r>
              <a:rPr lang="es-ES" dirty="0" err="1">
                <a:solidFill>
                  <a:schemeClr val="tx1"/>
                </a:solidFill>
              </a:rPr>
              <a:t>thresholds</a:t>
            </a:r>
            <a:r>
              <a:rPr lang="es-ES" dirty="0"/>
              <a:t>) determinados</a:t>
            </a:r>
          </a:p>
          <a:p>
            <a:pPr lvl="2"/>
            <a:r>
              <a:rPr lang="es-ES_tradnl" dirty="0"/>
              <a:t>Ejemplo: </a:t>
            </a:r>
            <a:r>
              <a:rPr lang="es-ES" dirty="0"/>
              <a:t>acceso </a:t>
            </a:r>
            <a:r>
              <a:rPr lang="es-ES" dirty="0" smtClean="0"/>
              <a:t>en American </a:t>
            </a:r>
            <a:r>
              <a:rPr lang="es-ES" dirty="0" err="1"/>
              <a:t>Economic</a:t>
            </a:r>
            <a:r>
              <a:rPr lang="es-ES" dirty="0"/>
              <a:t> </a:t>
            </a:r>
            <a:r>
              <a:rPr lang="es-ES" dirty="0" err="1"/>
              <a:t>Association</a:t>
            </a:r>
            <a:r>
              <a:rPr lang="es-ES" dirty="0"/>
              <a:t> </a:t>
            </a:r>
            <a:r>
              <a:rPr lang="es-ES" dirty="0" smtClean="0"/>
              <a:t> </a:t>
            </a:r>
            <a:r>
              <a:rPr lang="es-ES" dirty="0"/>
              <a:t>al texto completo </a:t>
            </a:r>
            <a:r>
              <a:rPr lang="es-ES" dirty="0" smtClean="0"/>
              <a:t>(</a:t>
            </a:r>
            <a:r>
              <a:rPr lang="es-ES" dirty="0" smtClean="0">
                <a:solidFill>
                  <a:schemeClr val="accent1"/>
                </a:solidFill>
              </a:rPr>
              <a:t>target </a:t>
            </a:r>
            <a:r>
              <a:rPr lang="es-ES" dirty="0" err="1" smtClean="0">
                <a:solidFill>
                  <a:schemeClr val="accent1"/>
                </a:solidFill>
              </a:rPr>
              <a:t>service</a:t>
            </a:r>
            <a:r>
              <a:rPr lang="es-ES" dirty="0"/>
              <a:t>) de la revista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Economic</a:t>
            </a:r>
            <a:r>
              <a:rPr lang="es-ES" dirty="0"/>
              <a:t> </a:t>
            </a:r>
            <a:r>
              <a:rPr lang="es-ES" dirty="0" err="1"/>
              <a:t>Review</a:t>
            </a:r>
            <a:r>
              <a:rPr lang="es-ES" dirty="0"/>
              <a:t> (</a:t>
            </a:r>
            <a:r>
              <a:rPr lang="es-ES" dirty="0" err="1">
                <a:solidFill>
                  <a:schemeClr val="accent1"/>
                </a:solidFill>
              </a:rPr>
              <a:t>object</a:t>
            </a:r>
            <a:r>
              <a:rPr lang="es-ES" dirty="0"/>
              <a:t>) con disponibilidad </a:t>
            </a:r>
            <a:r>
              <a:rPr lang="es-ES" dirty="0" smtClean="0"/>
              <a:t>(</a:t>
            </a:r>
            <a:r>
              <a:rPr lang="es-ES" dirty="0" err="1" smtClean="0">
                <a:solidFill>
                  <a:schemeClr val="accent1"/>
                </a:solidFill>
              </a:rPr>
              <a:t>threshold</a:t>
            </a:r>
            <a:r>
              <a:rPr lang="es-ES" dirty="0"/>
              <a:t>) desde el núm. 1 del vol. 89, del año 1999</a:t>
            </a:r>
          </a:p>
          <a:p>
            <a:endParaRPr lang="es-ES_tradnl" dirty="0" smtClean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Terminología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5159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introducción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6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568400"/>
          </a:xfrm>
        </p:spPr>
        <p:txBody>
          <a:bodyPr/>
          <a:lstStyle/>
          <a:p>
            <a:endParaRPr lang="es-ES_tradnl" dirty="0" smtClean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Terminología</a:t>
            </a:r>
            <a:endParaRPr lang="es-ES_tradnl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1258796"/>
            <a:ext cx="4981575" cy="448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67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introducción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7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568400"/>
          </a:xfrm>
        </p:spPr>
        <p:txBody>
          <a:bodyPr/>
          <a:lstStyle/>
          <a:p>
            <a:r>
              <a:rPr lang="es-ES" dirty="0" smtClean="0"/>
              <a:t>Identificadores </a:t>
            </a:r>
            <a:r>
              <a:rPr lang="es-ES" dirty="0"/>
              <a:t>o claves primarias</a:t>
            </a:r>
          </a:p>
          <a:p>
            <a:pPr lvl="1"/>
            <a:r>
              <a:rPr lang="es-ES_tradnl" dirty="0" smtClean="0"/>
              <a:t>Para cada tabla</a:t>
            </a:r>
          </a:p>
          <a:p>
            <a:pPr lvl="1"/>
            <a:r>
              <a:rPr lang="es-ES_tradnl" dirty="0" smtClean="0"/>
              <a:t>Tabla de </a:t>
            </a:r>
            <a:r>
              <a:rPr lang="es-ES_tradnl" dirty="0" err="1" smtClean="0"/>
              <a:t>Objects</a:t>
            </a:r>
            <a:endParaRPr lang="es-ES" dirty="0" smtClean="0"/>
          </a:p>
          <a:p>
            <a:pPr lvl="2"/>
            <a:r>
              <a:rPr lang="es-ES" dirty="0" err="1" smtClean="0"/>
              <a:t>Object</a:t>
            </a:r>
            <a:r>
              <a:rPr lang="es-ES" dirty="0" smtClean="0"/>
              <a:t> ID, </a:t>
            </a:r>
            <a:r>
              <a:rPr lang="es-ES" dirty="0"/>
              <a:t>ISSN e </a:t>
            </a:r>
            <a:r>
              <a:rPr lang="es-ES" dirty="0" smtClean="0"/>
              <a:t>ISBN…</a:t>
            </a:r>
            <a:endParaRPr lang="es-ES" dirty="0"/>
          </a:p>
          <a:p>
            <a:pPr lvl="1"/>
            <a:r>
              <a:rPr lang="es-ES_tradnl" dirty="0" smtClean="0"/>
              <a:t>Tabla de Portfolios</a:t>
            </a:r>
          </a:p>
          <a:p>
            <a:pPr lvl="2"/>
            <a:r>
              <a:rPr lang="es-ES" dirty="0" smtClean="0"/>
              <a:t>Portfolio </a:t>
            </a:r>
            <a:r>
              <a:rPr lang="es-ES" dirty="0"/>
              <a:t>ID</a:t>
            </a:r>
          </a:p>
          <a:p>
            <a:endParaRPr lang="es-ES_tradnl" dirty="0" smtClean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Identificadores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46331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Carga de datos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8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s-ES" dirty="0" smtClean="0"/>
              <a:t>Visión general de </a:t>
            </a:r>
            <a:r>
              <a:rPr lang="es-ES" dirty="0" err="1" smtClean="0"/>
              <a:t>DataLoader</a:t>
            </a:r>
            <a:endParaRPr lang="es-ES" dirty="0" smtClean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s-ES" dirty="0" smtClean="0"/>
              <a:t>Ficheros de texto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s-ES" dirty="0" smtClean="0">
                <a:solidFill>
                  <a:schemeClr val="accent1"/>
                </a:solidFill>
              </a:rPr>
              <a:t>Caso 3.2.1 – Carga y activación de un grupo de libros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s-ES" dirty="0" smtClean="0"/>
              <a:t>Formato KBART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s-ES" dirty="0" smtClean="0"/>
              <a:t>Caso 3.2.2 – Carga y activación de un fichero KBART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s-ES" dirty="0" err="1" smtClean="0"/>
              <a:t>Thresholds</a:t>
            </a:r>
            <a:endParaRPr lang="es-ES" dirty="0" smtClean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s-ES" dirty="0" smtClean="0"/>
              <a:t>Funciones de hoja de cálculo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s-ES" dirty="0" smtClean="0"/>
              <a:t>Caso 3.2.3 – Carga de </a:t>
            </a:r>
            <a:r>
              <a:rPr lang="es-ES" dirty="0" err="1" smtClean="0"/>
              <a:t>thresholds</a:t>
            </a:r>
            <a:r>
              <a:rPr lang="es-ES" dirty="0" smtClean="0"/>
              <a:t> locales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s-ES" dirty="0" smtClean="0"/>
              <a:t>Expresiones regulares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s-ES" dirty="0" smtClean="0"/>
              <a:t>Enlaces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s-ES" dirty="0" smtClean="0"/>
              <a:t>Campos locales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s-ES" dirty="0" smtClean="0"/>
              <a:t>Caso 3.2.4 – Servicio de acceso a sumarios en </a:t>
            </a:r>
            <a:r>
              <a:rPr lang="es-ES" dirty="0" err="1" smtClean="0"/>
              <a:t>Journal</a:t>
            </a:r>
            <a:r>
              <a:rPr lang="es-ES" dirty="0" smtClean="0"/>
              <a:t> </a:t>
            </a:r>
            <a:r>
              <a:rPr lang="es-ES" dirty="0" err="1" smtClean="0"/>
              <a:t>TOCs</a:t>
            </a:r>
            <a:endParaRPr lang="es-ES" dirty="0" smtClean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s-ES" dirty="0" smtClean="0">
                <a:solidFill>
                  <a:schemeClr val="accent1"/>
                </a:solidFill>
              </a:rPr>
              <a:t>Caso 3.2.5 – Creación de una colección local de folletos</a:t>
            </a:r>
          </a:p>
        </p:txBody>
      </p:sp>
      <p:sp>
        <p:nvSpPr>
          <p:cNvPr id="9" name="8 Marcador de texto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smtClean="0"/>
              <a:t>Esquema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0188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CARGA DE DATOS</a:t>
            </a:r>
            <a:endParaRPr lang="es-ES_tradn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9BC9A3-3827-4B12-B39F-E702A0763D5F}" type="slidenum">
              <a:rPr lang="es-ES" smtClean="0"/>
              <a:pPr/>
              <a:t>9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2"/>
          </p:nvPr>
        </p:nvSpPr>
        <p:spPr>
          <a:xfrm>
            <a:off x="230400" y="1196752"/>
            <a:ext cx="8575200" cy="4568400"/>
          </a:xfrm>
        </p:spPr>
        <p:txBody>
          <a:bodyPr/>
          <a:lstStyle/>
          <a:p>
            <a:r>
              <a:rPr lang="es-ES_tradnl" dirty="0" smtClean="0"/>
              <a:t>Herramienta para cargar datos</a:t>
            </a:r>
          </a:p>
          <a:p>
            <a:r>
              <a:rPr lang="es-ES_tradnl" dirty="0" smtClean="0"/>
              <a:t>Secciones</a:t>
            </a:r>
            <a:endParaRPr lang="es-ES" dirty="0"/>
          </a:p>
          <a:p>
            <a:pPr lvl="1"/>
            <a:r>
              <a:rPr lang="es-ES_tradnl" dirty="0" smtClean="0"/>
              <a:t>Portfolios</a:t>
            </a:r>
          </a:p>
          <a:p>
            <a:pPr lvl="2"/>
            <a:r>
              <a:rPr lang="es-ES_tradnl" dirty="0" smtClean="0"/>
              <a:t>Activar/Desactivar</a:t>
            </a:r>
          </a:p>
          <a:p>
            <a:pPr lvl="2"/>
            <a:r>
              <a:rPr lang="es-ES_tradnl" dirty="0" smtClean="0"/>
              <a:t>Incluir </a:t>
            </a:r>
            <a:r>
              <a:rPr lang="es-ES_tradnl" dirty="0" err="1" smtClean="0"/>
              <a:t>thresholds</a:t>
            </a:r>
            <a:endParaRPr lang="es-ES_tradnl" dirty="0" smtClean="0"/>
          </a:p>
          <a:p>
            <a:pPr lvl="2"/>
            <a:r>
              <a:rPr lang="es-ES_tradnl" dirty="0" smtClean="0"/>
              <a:t>Crear/Eliminar portfolios locales</a:t>
            </a:r>
          </a:p>
          <a:p>
            <a:pPr lvl="1"/>
            <a:r>
              <a:rPr lang="es-ES_tradnl" dirty="0" err="1" smtClean="0"/>
              <a:t>Update</a:t>
            </a:r>
            <a:r>
              <a:rPr lang="es-ES_tradnl" dirty="0" smtClean="0"/>
              <a:t> </a:t>
            </a:r>
            <a:r>
              <a:rPr lang="es-ES_tradnl" dirty="0" err="1" smtClean="0"/>
              <a:t>Objects</a:t>
            </a:r>
            <a:endParaRPr lang="es-ES_tradnl" dirty="0" smtClean="0"/>
          </a:p>
          <a:p>
            <a:pPr lvl="2"/>
            <a:r>
              <a:rPr lang="es-ES_tradnl" dirty="0" smtClean="0"/>
              <a:t>Añadir atributos locales</a:t>
            </a:r>
          </a:p>
          <a:p>
            <a:pPr lvl="2"/>
            <a:r>
              <a:rPr lang="es-ES_tradnl" dirty="0" smtClean="0"/>
              <a:t>Añadir títulos locales</a:t>
            </a:r>
          </a:p>
          <a:p>
            <a:pPr lvl="1"/>
            <a:r>
              <a:rPr lang="es-ES_tradnl" dirty="0" smtClean="0"/>
              <a:t>Ad/</a:t>
            </a:r>
            <a:r>
              <a:rPr lang="es-ES_tradnl" dirty="0" err="1" smtClean="0"/>
              <a:t>Remove</a:t>
            </a:r>
            <a:r>
              <a:rPr lang="es-ES_tradnl" dirty="0" smtClean="0"/>
              <a:t> </a:t>
            </a:r>
            <a:r>
              <a:rPr lang="es-ES_tradnl" dirty="0" err="1" smtClean="0"/>
              <a:t>Objects</a:t>
            </a:r>
            <a:endParaRPr lang="es-ES_tradnl" dirty="0" smtClean="0"/>
          </a:p>
          <a:p>
            <a:pPr lvl="2"/>
            <a:r>
              <a:rPr lang="es-ES_tradnl" dirty="0" smtClean="0"/>
              <a:t>Añadir/Borrar objetos locales</a:t>
            </a:r>
          </a:p>
          <a:p>
            <a:r>
              <a:rPr lang="es-ES_tradnl" dirty="0" err="1" smtClean="0"/>
              <a:t>Report</a:t>
            </a:r>
            <a:r>
              <a:rPr lang="es-ES_tradnl" dirty="0" smtClean="0"/>
              <a:t> </a:t>
            </a:r>
            <a:r>
              <a:rPr lang="es-ES_tradnl" dirty="0" err="1" smtClean="0"/>
              <a:t>Mode</a:t>
            </a:r>
            <a:endParaRPr lang="es-ES_tradnl" dirty="0" smtClean="0"/>
          </a:p>
          <a:p>
            <a:r>
              <a:rPr lang="es-ES_tradnl" dirty="0" smtClean="0"/>
              <a:t>Informes de resultados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 dirty="0" err="1" smtClean="0"/>
              <a:t>DataLoader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635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on_fondo_claro_20141020">
  <a:themeElements>
    <a:clrScheme name="Presentacion_fondo_blanco_1">
      <a:dk1>
        <a:srgbClr val="000000"/>
      </a:dk1>
      <a:lt1>
        <a:srgbClr val="FFFFFF"/>
      </a:lt1>
      <a:dk2>
        <a:srgbClr val="000000"/>
      </a:dk2>
      <a:lt2>
        <a:srgbClr val="D6AB98"/>
      </a:lt2>
      <a:accent1>
        <a:srgbClr val="B35C48"/>
      </a:accent1>
      <a:accent2>
        <a:srgbClr val="858585"/>
      </a:accent2>
      <a:accent3>
        <a:srgbClr val="FFFFFF"/>
      </a:accent3>
      <a:accent4>
        <a:srgbClr val="000000"/>
      </a:accent4>
      <a:accent5>
        <a:srgbClr val="D6B5B1"/>
      </a:accent5>
      <a:accent6>
        <a:srgbClr val="787878"/>
      </a:accent6>
      <a:hlink>
        <a:srgbClr val="B35C48"/>
      </a:hlink>
      <a:folHlink>
        <a:srgbClr val="B35C48"/>
      </a:folHlink>
    </a:clrScheme>
    <a:fontScheme name="Presentacion_fondo_blanco_1">
      <a:majorFont>
        <a:latin typeface="BdE Neue Helvetica 55 Roman"/>
        <a:ea typeface=""/>
        <a:cs typeface=""/>
      </a:majorFont>
      <a:minorFont>
        <a:latin typeface="BdE Neue Helvetica 55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elos diapositivas de contenido">
  <a:themeElements>
    <a:clrScheme name="Personalizado 5">
      <a:dk1>
        <a:srgbClr val="000000"/>
      </a:dk1>
      <a:lt1>
        <a:srgbClr val="FFFFFF"/>
      </a:lt1>
      <a:dk2>
        <a:srgbClr val="000000"/>
      </a:dk2>
      <a:lt2>
        <a:srgbClr val="D6AB98"/>
      </a:lt2>
      <a:accent1>
        <a:srgbClr val="B35C48"/>
      </a:accent1>
      <a:accent2>
        <a:srgbClr val="858585"/>
      </a:accent2>
      <a:accent3>
        <a:srgbClr val="FFFFFF"/>
      </a:accent3>
      <a:accent4>
        <a:srgbClr val="000000"/>
      </a:accent4>
      <a:accent5>
        <a:srgbClr val="D6B5B1"/>
      </a:accent5>
      <a:accent6>
        <a:srgbClr val="787878"/>
      </a:accent6>
      <a:hlink>
        <a:srgbClr val="B35C48"/>
      </a:hlink>
      <a:folHlink>
        <a:srgbClr val="B35C48"/>
      </a:folHlink>
    </a:clrScheme>
    <a:fontScheme name="Presentacion_fondo_blanco_1">
      <a:majorFont>
        <a:latin typeface="BdE Neue Helvetica 55 Roman"/>
        <a:ea typeface=""/>
        <a:cs typeface=""/>
      </a:majorFont>
      <a:minorFont>
        <a:latin typeface="BdE Neue Helvetica 55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iapositiva de cierre">
  <a:themeElements>
    <a:clrScheme name="Personalizado 4">
      <a:dk1>
        <a:srgbClr val="000000"/>
      </a:dk1>
      <a:lt1>
        <a:srgbClr val="FFFFFF"/>
      </a:lt1>
      <a:dk2>
        <a:srgbClr val="000000"/>
      </a:dk2>
      <a:lt2>
        <a:srgbClr val="D6AB98"/>
      </a:lt2>
      <a:accent1>
        <a:srgbClr val="B35C48"/>
      </a:accent1>
      <a:accent2>
        <a:srgbClr val="858585"/>
      </a:accent2>
      <a:accent3>
        <a:srgbClr val="FFFFFF"/>
      </a:accent3>
      <a:accent4>
        <a:srgbClr val="000000"/>
      </a:accent4>
      <a:accent5>
        <a:srgbClr val="D6B5B1"/>
      </a:accent5>
      <a:accent6>
        <a:srgbClr val="787878"/>
      </a:accent6>
      <a:hlink>
        <a:srgbClr val="B35C48"/>
      </a:hlink>
      <a:folHlink>
        <a:srgbClr val="B35C48"/>
      </a:folHlink>
    </a:clrScheme>
    <a:fontScheme name="Presentacion_fondo_blanco_1">
      <a:majorFont>
        <a:latin typeface="BdE Neue Helvetica 55 Roman"/>
        <a:ea typeface=""/>
        <a:cs typeface=""/>
      </a:majorFont>
      <a:minorFont>
        <a:latin typeface="BdE Neue Helvetica 55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Presentacion_fondo_blanco_1">
      <a:dk1>
        <a:srgbClr val="000000"/>
      </a:dk1>
      <a:lt1>
        <a:srgbClr val="FFFFFF"/>
      </a:lt1>
      <a:dk2>
        <a:srgbClr val="000000"/>
      </a:dk2>
      <a:lt2>
        <a:srgbClr val="D6AB98"/>
      </a:lt2>
      <a:accent1>
        <a:srgbClr val="B35C48"/>
      </a:accent1>
      <a:accent2>
        <a:srgbClr val="858585"/>
      </a:accent2>
      <a:accent3>
        <a:srgbClr val="FFFFFF"/>
      </a:accent3>
      <a:accent4>
        <a:srgbClr val="000000"/>
      </a:accent4>
      <a:accent5>
        <a:srgbClr val="D6B5B1"/>
      </a:accent5>
      <a:accent6>
        <a:srgbClr val="787878"/>
      </a:accent6>
      <a:hlink>
        <a:srgbClr val="3F3F3F"/>
      </a:hlink>
      <a:folHlink>
        <a:srgbClr val="643C28"/>
      </a:folHlink>
    </a:clrScheme>
    <a:fontScheme name="Presentacion_fondo_blanco_1">
      <a:majorFont>
        <a:latin typeface="BdE Neue Helvetica 55 Roman"/>
        <a:ea typeface=""/>
        <a:cs typeface=""/>
      </a:majorFont>
      <a:minorFont>
        <a:latin typeface="BdE Neue Helvetica 55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Presentacion_fondo_blanco_1">
      <a:dk1>
        <a:srgbClr val="000000"/>
      </a:dk1>
      <a:lt1>
        <a:srgbClr val="FFFFFF"/>
      </a:lt1>
      <a:dk2>
        <a:srgbClr val="000000"/>
      </a:dk2>
      <a:lt2>
        <a:srgbClr val="D6AB98"/>
      </a:lt2>
      <a:accent1>
        <a:srgbClr val="B35C48"/>
      </a:accent1>
      <a:accent2>
        <a:srgbClr val="858585"/>
      </a:accent2>
      <a:accent3>
        <a:srgbClr val="FFFFFF"/>
      </a:accent3>
      <a:accent4>
        <a:srgbClr val="000000"/>
      </a:accent4>
      <a:accent5>
        <a:srgbClr val="D6B5B1"/>
      </a:accent5>
      <a:accent6>
        <a:srgbClr val="787878"/>
      </a:accent6>
      <a:hlink>
        <a:srgbClr val="3F3F3F"/>
      </a:hlink>
      <a:folHlink>
        <a:srgbClr val="643C28"/>
      </a:folHlink>
    </a:clrScheme>
    <a:fontScheme name="Presentacion_fondo_blanco_1">
      <a:majorFont>
        <a:latin typeface="BdE Neue Helvetica 55 Roman"/>
        <a:ea typeface=""/>
        <a:cs typeface=""/>
      </a:majorFont>
      <a:minorFont>
        <a:latin typeface="BdE Neue Helvetica 55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Presentacion_fondo_claro</Template>
  <TotalTime>0</TotalTime>
  <Words>3326</Words>
  <Application>Microsoft Office PowerPoint</Application>
  <PresentationFormat>Presentación en pantalla (4:3)</PresentationFormat>
  <Paragraphs>732</Paragraphs>
  <Slides>45</Slides>
  <Notes>45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45</vt:i4>
      </vt:variant>
    </vt:vector>
  </HeadingPairs>
  <TitlesOfParts>
    <vt:vector size="52" baseType="lpstr">
      <vt:lpstr>Arial</vt:lpstr>
      <vt:lpstr>BdE Neue Helvetica 55 Roman</vt:lpstr>
      <vt:lpstr>Calibri</vt:lpstr>
      <vt:lpstr>Times New Roman</vt:lpstr>
      <vt:lpstr>Presentacion_fondo_claro_20141020</vt:lpstr>
      <vt:lpstr>Modelos diapositivas de contenido</vt:lpstr>
      <vt:lpstr>Diapositiva de cierre</vt:lpstr>
      <vt:lpstr>Presentación de PowerPoint</vt:lpstr>
      <vt:lpstr>Presentación</vt:lpstr>
      <vt:lpstr>Esquema del taller</vt:lpstr>
      <vt:lpstr>introducción</vt:lpstr>
      <vt:lpstr>introducción</vt:lpstr>
      <vt:lpstr>introducción</vt:lpstr>
      <vt:lpstr>introducción</vt:lpstr>
      <vt:lpstr>Carga de datos</vt:lpstr>
      <vt:lpstr>CARGA DE DATOS</vt:lpstr>
      <vt:lpstr>CARGA DE DATOS</vt:lpstr>
      <vt:lpstr>CARGA DE DATOS</vt:lpstr>
      <vt:lpstr>CARGA DE DATOS</vt:lpstr>
      <vt:lpstr>CARGA DE DATOS</vt:lpstr>
      <vt:lpstr>CARGA DE DATOS</vt:lpstr>
      <vt:lpstr>CARGA DE DATOS</vt:lpstr>
      <vt:lpstr>CARGA DE DATOS</vt:lpstr>
      <vt:lpstr>CARGA DE DATOS</vt:lpstr>
      <vt:lpstr>CARGA DE DATOS</vt:lpstr>
      <vt:lpstr>CARGA DE DATOS</vt:lpstr>
      <vt:lpstr>CARGA DE DATOS</vt:lpstr>
      <vt:lpstr>CARGA DE DATOS</vt:lpstr>
      <vt:lpstr>CARGA DE DATOS </vt:lpstr>
      <vt:lpstr>CARGA DE DATOS </vt:lpstr>
      <vt:lpstr>CARGA DE DATOS</vt:lpstr>
      <vt:lpstr>CARGA DE DATOS</vt:lpstr>
      <vt:lpstr>CARGA DE DATOS</vt:lpstr>
      <vt:lpstr>CARGA DE DATOS</vt:lpstr>
      <vt:lpstr>CARGA DE DATOS</vt:lpstr>
      <vt:lpstr>CARGA DE DATOS – enlaces desde sfx</vt:lpstr>
      <vt:lpstr>CARGA DE DATOS – enlaces desde sfx</vt:lpstr>
      <vt:lpstr>CARGA DE DATOS</vt:lpstr>
      <vt:lpstr>CARGA DE DATOS</vt:lpstr>
      <vt:lpstr>CARGA DE DATOS</vt:lpstr>
      <vt:lpstr>CARGA DE DATOS</vt:lpstr>
      <vt:lpstr>Comparación de datos</vt:lpstr>
      <vt:lpstr>COMPARACIÓN DE DATOS</vt:lpstr>
      <vt:lpstr>COMPARACIÓN DE DATOS</vt:lpstr>
      <vt:lpstr>COMPARACIÓN DE DATOS</vt:lpstr>
      <vt:lpstr>Extracción de datos</vt:lpstr>
      <vt:lpstr>EXTRACCIÓN DE DATOS</vt:lpstr>
      <vt:lpstr>EXTRACCIÓN DE DATOS</vt:lpstr>
      <vt:lpstr>EXTRACCIÓN DE DATOS</vt:lpstr>
      <vt:lpstr>EXTRACCIÓN DE DATOS</vt:lpstr>
      <vt:lpstr>Additional KBTools</vt:lpstr>
      <vt:lpstr>Presentación de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2016-05-10T07:51:08Z</dcterms:created>
  <dcterms:modified xsi:type="dcterms:W3CDTF">2016-05-18T08:18:46Z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ViewNormalViewPowerPoint" visible="true"/>
      </mso:documentControls>
    </mso:qat>
  </mso:ribbon>
</mso:customUI>
</file>