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activeX/activeX2.xml" ContentType="application/vnd.ms-office.activeX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activeX/activeX1.xml" ContentType="application/vnd.ms-office.activeX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sldIdLst>
    <p:sldId id="262" r:id="rId4"/>
    <p:sldId id="256" r:id="rId5"/>
    <p:sldId id="258" r:id="rId6"/>
    <p:sldId id="266" r:id="rId7"/>
    <p:sldId id="257" r:id="rId8"/>
    <p:sldId id="261" r:id="rId9"/>
    <p:sldId id="265" r:id="rId10"/>
    <p:sldId id="260" r:id="rId11"/>
    <p:sldId id="269" r:id="rId12"/>
    <p:sldId id="271" r:id="rId13"/>
    <p:sldId id="273" r:id="rId14"/>
    <p:sldId id="272" r:id="rId15"/>
    <p:sldId id="274" r:id="rId16"/>
    <p:sldId id="275" r:id="rId17"/>
    <p:sldId id="270" r:id="rId18"/>
    <p:sldId id="263" r:id="rId19"/>
    <p:sldId id="264" r:id="rId20"/>
    <p:sldId id="268" r:id="rId2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xmlns:mc="http://schemas.openxmlformats.org/markup-compatibility/2006" xmlns:a14="http://schemas.microsoft.com/office/drawing/2010/main" val="FF0000" mc:Ignorable="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D41A2"/>
    <a:srgbClr val="DF3444"/>
    <a:srgbClr val="FDFC01"/>
    <a:srgbClr val="9271B8"/>
    <a:srgbClr val="583583"/>
    <a:srgbClr val="673D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6" autoAdjust="0"/>
    <p:restoredTop sz="94654" autoAdjust="0"/>
  </p:normalViewPr>
  <p:slideViewPr>
    <p:cSldViewPr>
      <p:cViewPr>
        <p:scale>
          <a:sx n="100" d="100"/>
          <a:sy n="100" d="100"/>
        </p:scale>
        <p:origin x="342" y="12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PropertyBag">
  <ax:ocxPr ax:name="_cx" ax:value="14993"/>
  <ax:ocxPr ax:name="_cy" ax:value="12171"/>
  <ax:ocxPr ax:name="FlashVars" ax:value=""/>
  <ax:ocxPr ax:name="Movie" ax:value="http://www.youtube.com/v/Do5Vhf8Wupw"/>
  <ax:ocxPr ax:name="Src" ax:value="http://www.youtube.com/v/Do5Vhf8Wupw"/>
  <ax:ocxPr ax:name="WMode" ax:value="Window"/>
  <ax:ocxPr ax:name="Play" ax:value="0"/>
  <ax:ocxPr ax:name="Loop" ax:value="-1"/>
  <ax:ocxPr ax:name="Quality" ax:value="High"/>
  <ax:ocxPr ax:name="SAlign" ax:value="LT"/>
  <ax:ocxPr ax:name="Menu" ax:value="-1"/>
  <ax:ocxPr ax:name="Base" ax:value=""/>
  <ax:ocxPr ax:name="AllowScriptAccess" ax:value=""/>
  <ax:ocxPr ax:name="Scale" ax:value="NoScale"/>
  <ax:ocxPr ax:name="DeviceFont" ax:value="0"/>
  <ax:ocxPr ax:name="EmbedMovie" ax:value="0"/>
  <ax:ocxPr ax:name="BGColor" ax:value=""/>
  <ax:ocxPr ax:name="SWRemote" ax:value=""/>
  <ax:ocxPr ax:name="MovieData" ax:value=""/>
  <ax:ocxPr ax:name="SeamlessTabbing" ax:value="1"/>
  <ax:ocxPr ax:name="Profile" ax:value="0"/>
  <ax:ocxPr ax:name="ProfileAddress" ax:value=""/>
  <ax:ocxPr ax:name="ProfilePort" ax:value="0"/>
  <ax:ocxPr ax:name="AllowNetworking" ax:value="all"/>
  <ax:ocxPr ax:name="AllowFullScreen" ax:value="false"/>
</ax:ocx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PropertyBag">
  <ax:ocxPr ax:name="_cx" ax:value="14993"/>
  <ax:ocxPr ax:name="_cy" ax:value="12171"/>
  <ax:ocxPr ax:name="FlashVars" ax:value=""/>
  <ax:ocxPr ax:name="Movie" ax:value="http://www.youtube.com/v/05S9FDLoNbg"/>
  <ax:ocxPr ax:name="Src" ax:value="http://www.youtube.com/v/05S9FDLoNbg"/>
  <ax:ocxPr ax:name="WMode" ax:value="Window"/>
  <ax:ocxPr ax:name="Play" ax:value="0"/>
  <ax:ocxPr ax:name="Loop" ax:value="-1"/>
  <ax:ocxPr ax:name="Quality" ax:value="High"/>
  <ax:ocxPr ax:name="SAlign" ax:value="LT"/>
  <ax:ocxPr ax:name="Menu" ax:value="-1"/>
  <ax:ocxPr ax:name="Base" ax:value=""/>
  <ax:ocxPr ax:name="AllowScriptAccess" ax:value=""/>
  <ax:ocxPr ax:name="Scale" ax:value="NoScale"/>
  <ax:ocxPr ax:name="DeviceFont" ax:value="0"/>
  <ax:ocxPr ax:name="EmbedMovie" ax:value="0"/>
  <ax:ocxPr ax:name="BGColor" ax:value=""/>
  <ax:ocxPr ax:name="SWRemote" ax:value=""/>
  <ax:ocxPr ax:name="MovieData" ax:value=""/>
  <ax:ocxPr ax:name="SeamlessTabbing" ax:value="1"/>
  <ax:ocxPr ax:name="Profile" ax:value="0"/>
  <ax:ocxPr ax:name="ProfileAddress" ax:value=""/>
  <ax:ocxPr ax:name="ProfilePort" ax:value="0"/>
  <ax:ocxPr ax:name="AllowNetworking" ax:value="all"/>
  <ax:ocxPr ax:name="AllowFullScreen" ax:value="false"/>
</ax:ocx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80C98-4D2A-4BBE-8F27-C2E1AACE60B1}" type="datetimeFigureOut">
              <a:rPr lang="es-ES" smtClean="0"/>
              <a:pPr/>
              <a:t>27/05/2010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8D6DC-EBDF-44E3-B023-101620F4C068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80C98-4D2A-4BBE-8F27-C2E1AACE60B1}" type="datetimeFigureOut">
              <a:rPr lang="es-ES" smtClean="0"/>
              <a:pPr/>
              <a:t>27/05/2010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8D6DC-EBDF-44E3-B023-101620F4C068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80C98-4D2A-4BBE-8F27-C2E1AACE60B1}" type="datetimeFigureOut">
              <a:rPr lang="es-ES" smtClean="0"/>
              <a:pPr/>
              <a:t>27/05/2010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8D6DC-EBDF-44E3-B023-101620F4C068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80C98-4D2A-4BBE-8F27-C2E1AACE60B1}" type="datetimeFigureOut">
              <a:rPr lang="es-ES" smtClean="0"/>
              <a:pPr/>
              <a:t>27/05/2010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8D6DC-EBDF-44E3-B023-101620F4C068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80C98-4D2A-4BBE-8F27-C2E1AACE60B1}" type="datetimeFigureOut">
              <a:rPr lang="es-ES" smtClean="0"/>
              <a:pPr/>
              <a:t>27/05/2010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8D6DC-EBDF-44E3-B023-101620F4C068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80C98-4D2A-4BBE-8F27-C2E1AACE60B1}" type="datetimeFigureOut">
              <a:rPr lang="es-ES" smtClean="0"/>
              <a:pPr/>
              <a:t>27/05/2010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8D6DC-EBDF-44E3-B023-101620F4C068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80C98-4D2A-4BBE-8F27-C2E1AACE60B1}" type="datetimeFigureOut">
              <a:rPr lang="es-ES" smtClean="0"/>
              <a:pPr/>
              <a:t>27/05/2010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8D6DC-EBDF-44E3-B023-101620F4C068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80C98-4D2A-4BBE-8F27-C2E1AACE60B1}" type="datetimeFigureOut">
              <a:rPr lang="es-ES" smtClean="0"/>
              <a:pPr/>
              <a:t>27/05/2010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8D6DC-EBDF-44E3-B023-101620F4C068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80C98-4D2A-4BBE-8F27-C2E1AACE60B1}" type="datetimeFigureOut">
              <a:rPr lang="es-ES" smtClean="0"/>
              <a:pPr/>
              <a:t>27/05/2010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8D6DC-EBDF-44E3-B023-101620F4C068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80C98-4D2A-4BBE-8F27-C2E1AACE60B1}" type="datetimeFigureOut">
              <a:rPr lang="es-ES" smtClean="0"/>
              <a:pPr/>
              <a:t>27/05/2010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8D6DC-EBDF-44E3-B023-101620F4C068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80C98-4D2A-4BBE-8F27-C2E1AACE60B1}" type="datetimeFigureOut">
              <a:rPr lang="es-ES" smtClean="0"/>
              <a:pPr/>
              <a:t>27/05/2010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8D6DC-EBDF-44E3-B023-101620F4C068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A80C98-4D2A-4BBE-8F27-C2E1AACE60B1}" type="datetimeFigureOut">
              <a:rPr lang="es-ES" smtClean="0"/>
              <a:pPr/>
              <a:t>27/05/2010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08D6DC-EBDF-44E3-B023-101620F4C068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olimedia.upv.es/visor/?id=6bc54e13-e269-ea4d-abbc-783d1737c133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polimedia.upv.es/catalogo/curso.asp?curso=e54ee21c-b2ec-6042-b744-8149a3f09172" TargetMode="External"/><Relationship Id="rId3" Type="http://schemas.openxmlformats.org/officeDocument/2006/relationships/hyperlink" Target="http://www.expania.es/sites/default/files/Manual%20de%20grabaci&#243;n%20para%20%20tutorial%20con%20Captivate.doc" TargetMode="External"/><Relationship Id="rId7" Type="http://schemas.openxmlformats.org/officeDocument/2006/relationships/hyperlink" Target="http://www.expania.es/node/94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expania.es/sites/default/files/Adobe%20Connectnow_0.doc" TargetMode="External"/><Relationship Id="rId5" Type="http://schemas.openxmlformats.org/officeDocument/2006/relationships/hyperlink" Target="http://www.expania.es/Crear%20pdf%20multimedia" TargetMode="External"/><Relationship Id="rId4" Type="http://schemas.openxmlformats.org/officeDocument/2006/relationships/hyperlink" Target="http://www.expania.es/sites/default/files/Manualillo%20de%20Camtasia.doc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bugmode.com/wink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ispringfree.com/download.html" TargetMode="External"/><Relationship Id="rId5" Type="http://schemas.openxmlformats.org/officeDocument/2006/relationships/hyperlink" Target="http://screenr.com/" TargetMode="External"/><Relationship Id="rId4" Type="http://schemas.openxmlformats.org/officeDocument/2006/relationships/hyperlink" Target="https://acrobat.com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785786" y="285728"/>
            <a:ext cx="7643866" cy="857256"/>
          </a:xfrm>
          <a:gradFill>
            <a:gsLst>
              <a:gs pos="82000">
                <a:srgbClr val="583583"/>
              </a:gs>
              <a:gs pos="89000">
                <a:schemeClr val="tx1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9600000" scaled="0"/>
          </a:gradFill>
          <a:ln>
            <a:solidFill>
              <a:schemeClr val="accent1"/>
            </a:solidFill>
          </a:ln>
          <a:effectLst>
            <a:outerShdw algn="ctr" rotWithShape="0">
              <a:srgbClr val="6D41A2">
                <a:alpha val="39000"/>
              </a:srgbClr>
            </a:outerShdw>
          </a:effectLst>
          <a:scene3d>
            <a:camera prst="orthographicFront">
              <a:rot lat="300000" lon="21299997" rev="0"/>
            </a:camera>
            <a:lightRig rig="threePt" dir="t"/>
          </a:scene3d>
          <a:sp3d extrusionH="44450" contourW="12700" prstMaterial="legacyWireframe">
            <a:bevelT w="19050" h="25400"/>
            <a:bevelB w="25400" h="19050"/>
            <a:extrusionClr>
              <a:srgbClr val="DF3444"/>
            </a:extrusionClr>
            <a:contourClr>
              <a:srgbClr val="DF3444"/>
            </a:contourClr>
          </a:sp3d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s-ES" sz="1600" dirty="0" smtClean="0">
                <a:solidFill>
                  <a:srgbClr val="6D41A2"/>
                </a:solidFill>
              </a:rPr>
              <a:t>                    </a:t>
            </a:r>
            <a:r>
              <a:rPr lang="es-ES" sz="1600" dirty="0" smtClean="0">
                <a:solidFill>
                  <a:srgbClr val="DF3444"/>
                </a:solidFill>
              </a:rPr>
              <a:t> </a:t>
            </a:r>
            <a:r>
              <a:rPr lang="es-ES" sz="1800" b="1" dirty="0" smtClean="0">
                <a:solidFill>
                  <a:srgbClr val="DF3444"/>
                </a:solidFill>
              </a:rPr>
              <a:t>Grupo</a:t>
            </a:r>
          </a:p>
          <a:p>
            <a:pPr>
              <a:spcBef>
                <a:spcPts val="0"/>
              </a:spcBef>
            </a:pPr>
            <a:r>
              <a:rPr lang="es-ES" sz="1800" b="1" dirty="0" smtClean="0">
                <a:solidFill>
                  <a:srgbClr val="6D41A2"/>
                </a:solidFill>
              </a:rPr>
              <a:t>                                                     </a:t>
            </a:r>
            <a:r>
              <a:rPr lang="es-ES" sz="1800" dirty="0" smtClean="0">
                <a:solidFill>
                  <a:srgbClr val="FDFC01"/>
                </a:solidFill>
              </a:rPr>
              <a:t>de</a:t>
            </a:r>
          </a:p>
          <a:p>
            <a:pPr>
              <a:spcBef>
                <a:spcPts val="0"/>
              </a:spcBef>
            </a:pPr>
            <a:r>
              <a:rPr lang="es-ES" sz="1800" b="1" dirty="0" smtClean="0">
                <a:solidFill>
                  <a:srgbClr val="6D41A2"/>
                </a:solidFill>
              </a:rPr>
              <a:t>                                                                                                              formación</a:t>
            </a:r>
            <a:endParaRPr lang="es-ES" sz="1800" b="1" dirty="0">
              <a:solidFill>
                <a:srgbClr val="6D41A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57224" y="357166"/>
            <a:ext cx="2304762" cy="6761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4 CuadroTexto"/>
          <p:cNvSpPr txBox="1"/>
          <p:nvPr/>
        </p:nvSpPr>
        <p:spPr>
          <a:xfrm>
            <a:off x="785786" y="1785926"/>
            <a:ext cx="7643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1373370" y="1643050"/>
            <a:ext cx="627046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C00000"/>
                </a:solidFill>
              </a:rPr>
              <a:t>Grupo de formación de </a:t>
            </a:r>
            <a:r>
              <a:rPr lang="es-ES" sz="2400" b="1" dirty="0" err="1" smtClean="0">
                <a:solidFill>
                  <a:srgbClr val="C00000"/>
                </a:solidFill>
              </a:rPr>
              <a:t>Expania</a:t>
            </a:r>
            <a:endParaRPr lang="es-ES" sz="2400" b="1" dirty="0" smtClean="0">
              <a:solidFill>
                <a:srgbClr val="C00000"/>
              </a:solidFill>
            </a:endParaRPr>
          </a:p>
          <a:p>
            <a:pPr algn="ctr"/>
            <a:endParaRPr lang="es-ES" b="1" dirty="0" smtClean="0">
              <a:solidFill>
                <a:srgbClr val="C00000"/>
              </a:solidFill>
            </a:endParaRPr>
          </a:p>
          <a:p>
            <a:pPr algn="ctr"/>
            <a:endParaRPr lang="es-ES" b="1" dirty="0" smtClean="0">
              <a:solidFill>
                <a:srgbClr val="C00000"/>
              </a:solidFill>
            </a:endParaRPr>
          </a:p>
          <a:p>
            <a:pPr algn="ctr"/>
            <a:r>
              <a:rPr lang="es-ES" sz="2000" b="1" i="1" dirty="0" smtClean="0">
                <a:solidFill>
                  <a:srgbClr val="C00000"/>
                </a:solidFill>
              </a:rPr>
              <a:t>Informe de actividades 2009-2010</a:t>
            </a:r>
          </a:p>
          <a:p>
            <a:pPr algn="ctr"/>
            <a:endParaRPr lang="es-ES" sz="1600" b="1" dirty="0" smtClean="0">
              <a:solidFill>
                <a:srgbClr val="C00000"/>
              </a:solidFill>
            </a:endParaRPr>
          </a:p>
          <a:p>
            <a:pPr algn="ctr"/>
            <a:endParaRPr lang="es-ES" sz="1600" b="1" dirty="0" smtClean="0">
              <a:solidFill>
                <a:srgbClr val="C00000"/>
              </a:solidFill>
            </a:endParaRPr>
          </a:p>
          <a:p>
            <a:pPr algn="ctr"/>
            <a:r>
              <a:rPr lang="es-ES" sz="1600" b="1" i="1" dirty="0" smtClean="0">
                <a:solidFill>
                  <a:srgbClr val="C00000"/>
                </a:solidFill>
              </a:rPr>
              <a:t>Santiago de Compostela 27-28 de mayo</a:t>
            </a:r>
          </a:p>
          <a:p>
            <a:pPr algn="ctr"/>
            <a:endParaRPr lang="es-ES" sz="1600" b="1" dirty="0" smtClean="0">
              <a:solidFill>
                <a:srgbClr val="C00000"/>
              </a:solidFill>
            </a:endParaRPr>
          </a:p>
          <a:p>
            <a:pPr algn="ctr"/>
            <a:endParaRPr lang="es-ES" sz="1600" b="1" dirty="0" smtClean="0">
              <a:solidFill>
                <a:srgbClr val="C00000"/>
              </a:solidFill>
            </a:endParaRPr>
          </a:p>
          <a:p>
            <a:pPr algn="ctr"/>
            <a:endParaRPr lang="es-ES" sz="1600" b="1" dirty="0">
              <a:solidFill>
                <a:srgbClr val="C00000"/>
              </a:solidFill>
            </a:endParaRPr>
          </a:p>
        </p:txBody>
      </p:sp>
      <p:pic>
        <p:nvPicPr>
          <p:cNvPr id="8" name="7 Imagen" descr="vieir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8992" y="4214818"/>
            <a:ext cx="2686788" cy="21510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785786" y="285728"/>
            <a:ext cx="7643866" cy="857256"/>
          </a:xfrm>
          <a:gradFill>
            <a:gsLst>
              <a:gs pos="82000">
                <a:srgbClr val="583583"/>
              </a:gs>
              <a:gs pos="89000">
                <a:schemeClr val="tx1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9600000" scaled="0"/>
          </a:gradFill>
          <a:ln>
            <a:solidFill>
              <a:schemeClr val="accent1"/>
            </a:solidFill>
          </a:ln>
          <a:effectLst>
            <a:outerShdw algn="ctr" rotWithShape="0">
              <a:srgbClr val="6D41A2">
                <a:alpha val="39000"/>
              </a:srgbClr>
            </a:outerShdw>
          </a:effectLst>
          <a:scene3d>
            <a:camera prst="orthographicFront">
              <a:rot lat="300000" lon="21299997" rev="0"/>
            </a:camera>
            <a:lightRig rig="threePt" dir="t"/>
          </a:scene3d>
          <a:sp3d extrusionH="44450" contourW="12700" prstMaterial="legacyWireframe">
            <a:bevelT w="19050" h="25400"/>
            <a:bevelB w="25400" h="19050"/>
            <a:extrusionClr>
              <a:srgbClr val="DF3444"/>
            </a:extrusionClr>
            <a:contourClr>
              <a:srgbClr val="DF3444"/>
            </a:contourClr>
          </a:sp3d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s-ES" sz="1600" dirty="0" smtClean="0">
                <a:solidFill>
                  <a:srgbClr val="6D41A2"/>
                </a:solidFill>
              </a:rPr>
              <a:t>                    </a:t>
            </a:r>
            <a:r>
              <a:rPr lang="es-ES" sz="1600" dirty="0" smtClean="0">
                <a:solidFill>
                  <a:srgbClr val="DF3444"/>
                </a:solidFill>
              </a:rPr>
              <a:t> </a:t>
            </a:r>
            <a:r>
              <a:rPr lang="es-ES" sz="1800" b="1" dirty="0" smtClean="0">
                <a:solidFill>
                  <a:srgbClr val="DF3444"/>
                </a:solidFill>
              </a:rPr>
              <a:t>Grupo</a:t>
            </a:r>
          </a:p>
          <a:p>
            <a:pPr>
              <a:spcBef>
                <a:spcPts val="0"/>
              </a:spcBef>
            </a:pPr>
            <a:r>
              <a:rPr lang="es-ES" sz="1800" b="1" dirty="0" smtClean="0">
                <a:solidFill>
                  <a:srgbClr val="6D41A2"/>
                </a:solidFill>
              </a:rPr>
              <a:t>                                                     </a:t>
            </a:r>
            <a:r>
              <a:rPr lang="es-ES" sz="1800" dirty="0" smtClean="0">
                <a:solidFill>
                  <a:srgbClr val="FDFC01"/>
                </a:solidFill>
              </a:rPr>
              <a:t>de</a:t>
            </a:r>
          </a:p>
          <a:p>
            <a:pPr>
              <a:spcBef>
                <a:spcPts val="0"/>
              </a:spcBef>
            </a:pPr>
            <a:r>
              <a:rPr lang="es-ES" sz="1800" b="1" dirty="0" smtClean="0">
                <a:solidFill>
                  <a:srgbClr val="6D41A2"/>
                </a:solidFill>
              </a:rPr>
              <a:t>                                                                                                                  formación</a:t>
            </a:r>
            <a:endParaRPr lang="es-ES" sz="1800" b="1" dirty="0">
              <a:solidFill>
                <a:srgbClr val="6D41A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57224" y="357166"/>
            <a:ext cx="2304762" cy="6761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4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9600"/>
            <a:ext cx="9610725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785786" y="285728"/>
            <a:ext cx="7643866" cy="857256"/>
          </a:xfrm>
          <a:gradFill>
            <a:gsLst>
              <a:gs pos="82000">
                <a:srgbClr val="583583"/>
              </a:gs>
              <a:gs pos="89000">
                <a:schemeClr val="tx1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9600000" scaled="0"/>
          </a:gradFill>
          <a:ln>
            <a:solidFill>
              <a:schemeClr val="accent1"/>
            </a:solidFill>
          </a:ln>
          <a:effectLst>
            <a:outerShdw algn="ctr" rotWithShape="0">
              <a:srgbClr val="6D41A2">
                <a:alpha val="39000"/>
              </a:srgbClr>
            </a:outerShdw>
          </a:effectLst>
          <a:scene3d>
            <a:camera prst="orthographicFront">
              <a:rot lat="300000" lon="21299997" rev="0"/>
            </a:camera>
            <a:lightRig rig="threePt" dir="t"/>
          </a:scene3d>
          <a:sp3d extrusionH="44450" contourW="12700" prstMaterial="legacyWireframe">
            <a:bevelT w="19050" h="25400"/>
            <a:bevelB w="25400" h="19050"/>
            <a:extrusionClr>
              <a:srgbClr val="DF3444"/>
            </a:extrusionClr>
            <a:contourClr>
              <a:srgbClr val="DF3444"/>
            </a:contourClr>
          </a:sp3d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s-ES" sz="1600" dirty="0" smtClean="0">
                <a:solidFill>
                  <a:srgbClr val="6D41A2"/>
                </a:solidFill>
              </a:rPr>
              <a:t>                    </a:t>
            </a:r>
            <a:r>
              <a:rPr lang="es-ES" sz="1600" dirty="0" smtClean="0">
                <a:solidFill>
                  <a:srgbClr val="DF3444"/>
                </a:solidFill>
              </a:rPr>
              <a:t> </a:t>
            </a:r>
            <a:r>
              <a:rPr lang="es-ES" sz="1800" b="1" dirty="0" smtClean="0">
                <a:solidFill>
                  <a:srgbClr val="DF3444"/>
                </a:solidFill>
              </a:rPr>
              <a:t>Grupo</a:t>
            </a:r>
          </a:p>
          <a:p>
            <a:pPr>
              <a:spcBef>
                <a:spcPts val="0"/>
              </a:spcBef>
            </a:pPr>
            <a:r>
              <a:rPr lang="es-ES" sz="1800" b="1" dirty="0" smtClean="0">
                <a:solidFill>
                  <a:srgbClr val="6D41A2"/>
                </a:solidFill>
              </a:rPr>
              <a:t>                                                     </a:t>
            </a:r>
            <a:r>
              <a:rPr lang="es-ES" sz="1800" dirty="0" smtClean="0">
                <a:solidFill>
                  <a:srgbClr val="FDFC01"/>
                </a:solidFill>
              </a:rPr>
              <a:t>de</a:t>
            </a:r>
          </a:p>
          <a:p>
            <a:pPr>
              <a:spcBef>
                <a:spcPts val="0"/>
              </a:spcBef>
            </a:pPr>
            <a:r>
              <a:rPr lang="es-ES" sz="1800" b="1" dirty="0" smtClean="0">
                <a:solidFill>
                  <a:srgbClr val="6D41A2"/>
                </a:solidFill>
              </a:rPr>
              <a:t>                                                                                                                  formación</a:t>
            </a:r>
            <a:endParaRPr lang="es-ES" sz="1800" b="1" dirty="0">
              <a:solidFill>
                <a:srgbClr val="6D41A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57224" y="357166"/>
            <a:ext cx="2304762" cy="6761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838200" y="2133600"/>
            <a:ext cx="7924800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s-ES_tradn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s-ES_tradnl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&lt;p&gt;&lt;</a:t>
            </a:r>
            <a:r>
              <a:rPr kumimoji="0" lang="es-ES_tradnl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embed</a:t>
            </a:r>
            <a:r>
              <a:rPr kumimoji="0" lang="es-ES_tradnl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</a:t>
            </a:r>
            <a:r>
              <a:rPr kumimoji="0" lang="es-ES_tradnl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height</a:t>
            </a:r>
            <a:r>
              <a:rPr kumimoji="0" lang="es-ES_tradnl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="342" </a:t>
            </a:r>
            <a:r>
              <a:rPr kumimoji="0" lang="es-ES_tradnl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align</a:t>
            </a:r>
            <a:r>
              <a:rPr kumimoji="0" lang="es-ES_tradnl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="</a:t>
            </a:r>
            <a:r>
              <a:rPr kumimoji="0" lang="es-ES_tradnl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middle</a:t>
            </a:r>
            <a:r>
              <a:rPr kumimoji="0" lang="es-ES_tradnl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" </a:t>
            </a:r>
          </a:p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s-ES_tradnl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	</a:t>
            </a:r>
            <a:r>
              <a:rPr kumimoji="0" lang="es-ES_tradnl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width</a:t>
            </a:r>
            <a:r>
              <a:rPr kumimoji="0" lang="es-ES_tradnl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="410" </a:t>
            </a:r>
            <a:r>
              <a:rPr kumimoji="0" lang="es-ES_tradnl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object</a:t>
            </a:r>
            <a:r>
              <a:rPr kumimoji="0" lang="es-ES_tradnl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="" id="</a:t>
            </a:r>
            <a:r>
              <a:rPr kumimoji="0" lang="es-ES_tradnl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movie</a:t>
            </a:r>
            <a:r>
              <a:rPr kumimoji="0" lang="es-ES_tradnl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" </a:t>
            </a:r>
          </a:p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s-ES_tradnl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	</a:t>
            </a:r>
            <a:r>
              <a:rPr kumimoji="0" lang="es-ES_tradnl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autostart</a:t>
            </a:r>
            <a:r>
              <a:rPr kumimoji="0" lang="es-ES_tradnl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="false" </a:t>
            </a:r>
            <a:r>
              <a:rPr kumimoji="0" lang="es-ES_tradnl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loop</a:t>
            </a:r>
            <a:r>
              <a:rPr kumimoji="0" lang="es-ES_tradnl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=“true"</a:t>
            </a:r>
          </a:p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s-ES_tradnl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	</a:t>
            </a:r>
            <a:r>
              <a:rPr kumimoji="0" lang="es-ES_tradnl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src</a:t>
            </a:r>
            <a:r>
              <a:rPr kumimoji="0" lang="es-ES_tradnl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="http://dirección donde está el vídeo.swf" </a:t>
            </a:r>
          </a:p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s-ES_tradnl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	</a:t>
            </a:r>
            <a:r>
              <a:rPr kumimoji="0" lang="es-ES_tradnl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quality</a:t>
            </a:r>
            <a:r>
              <a:rPr kumimoji="0" lang="es-ES_tradnl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="</a:t>
            </a:r>
            <a:r>
              <a:rPr kumimoji="0" lang="es-ES_tradnl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high</a:t>
            </a:r>
            <a:r>
              <a:rPr kumimoji="0" lang="es-ES_tradnl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" </a:t>
            </a:r>
            <a:r>
              <a:rPr kumimoji="0" lang="es-ES_tradnl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frameborder</a:t>
            </a:r>
            <a:r>
              <a:rPr kumimoji="0" lang="es-ES_tradnl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="1" </a:t>
            </a:r>
          </a:p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s-ES_tradnl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	</a:t>
            </a:r>
            <a:r>
              <a:rPr kumimoji="0" lang="es-ES_tradnl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name</a:t>
            </a:r>
            <a:r>
              <a:rPr kumimoji="0" lang="es-ES_tradnl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="</a:t>
            </a:r>
            <a:r>
              <a:rPr kumimoji="0" lang="es-ES_tradnl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presentation</a:t>
            </a:r>
            <a:r>
              <a:rPr kumimoji="0" lang="es-ES_tradnl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" </a:t>
            </a:r>
          </a:p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s-ES_tradnl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	</a:t>
            </a:r>
            <a:r>
              <a:rPr kumimoji="0" lang="es-ES_tradnl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allowscriptaccess</a:t>
            </a:r>
            <a:r>
              <a:rPr kumimoji="0" lang="es-ES_tradnl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="</a:t>
            </a:r>
            <a:r>
              <a:rPr kumimoji="0" lang="es-ES_tradnl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sameDomain</a:t>
            </a:r>
            <a:r>
              <a:rPr kumimoji="0" lang="es-ES_tradnl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" </a:t>
            </a:r>
          </a:p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s-ES_tradnl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	</a:t>
            </a:r>
            <a:r>
              <a:rPr kumimoji="0" lang="es-ES_tradnl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type</a:t>
            </a:r>
            <a:r>
              <a:rPr kumimoji="0" lang="es-ES_tradnl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="</a:t>
            </a:r>
            <a:r>
              <a:rPr kumimoji="0" lang="es-ES_tradnl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application</a:t>
            </a:r>
            <a:r>
              <a:rPr kumimoji="0" lang="es-ES_tradnl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/x-</a:t>
            </a:r>
            <a:r>
              <a:rPr kumimoji="0" lang="es-ES_tradnl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shockwave</a:t>
            </a:r>
            <a:r>
              <a:rPr kumimoji="0" lang="es-ES_tradnl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-flash" </a:t>
            </a:r>
          </a:p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s-ES_tradnl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	</a:t>
            </a:r>
            <a:r>
              <a:rPr kumimoji="0" lang="es-ES_tradnl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pluginspage</a:t>
            </a:r>
            <a:r>
              <a:rPr kumimoji="0" lang="es-ES_tradnl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="http://www.macromedia.com/go/</a:t>
            </a:r>
          </a:p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s-ES_tradnl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	</a:t>
            </a:r>
            <a:r>
              <a:rPr kumimoji="0" lang="es-ES_tradnl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getflashplayer</a:t>
            </a:r>
            <a:r>
              <a:rPr kumimoji="0" lang="es-ES_tradnl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"&gt;&lt;/</a:t>
            </a:r>
            <a:r>
              <a:rPr kumimoji="0" lang="es-ES_tradnl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embed</a:t>
            </a:r>
            <a:r>
              <a:rPr kumimoji="0" lang="es-ES_tradnl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&gt;&lt;/p&gt;</a:t>
            </a:r>
            <a:r>
              <a:rPr kumimoji="0" lang="es-ES_tradnl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/>
            </a:r>
            <a:br>
              <a:rPr kumimoji="0" lang="es-ES_tradnl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</a:br>
            <a:endParaRPr kumimoji="0" lang="es-ES_tradnl" sz="23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571604" y="1428736"/>
            <a:ext cx="6429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6D41A2"/>
                </a:solidFill>
              </a:rPr>
              <a:t>Integrar un flash en una web</a:t>
            </a:r>
            <a:endParaRPr lang="es-ES" b="1" dirty="0">
              <a:solidFill>
                <a:srgbClr val="6D41A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785786" y="285728"/>
            <a:ext cx="7643866" cy="857256"/>
          </a:xfrm>
          <a:gradFill>
            <a:gsLst>
              <a:gs pos="82000">
                <a:srgbClr val="583583"/>
              </a:gs>
              <a:gs pos="89000">
                <a:schemeClr val="tx1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9600000" scaled="0"/>
          </a:gradFill>
          <a:ln>
            <a:solidFill>
              <a:schemeClr val="accent1"/>
            </a:solidFill>
          </a:ln>
          <a:effectLst>
            <a:outerShdw algn="ctr" rotWithShape="0">
              <a:srgbClr val="6D41A2">
                <a:alpha val="39000"/>
              </a:srgbClr>
            </a:outerShdw>
          </a:effectLst>
          <a:scene3d>
            <a:camera prst="orthographicFront">
              <a:rot lat="300000" lon="21299997" rev="0"/>
            </a:camera>
            <a:lightRig rig="threePt" dir="t"/>
          </a:scene3d>
          <a:sp3d extrusionH="44450" contourW="12700" prstMaterial="legacyWireframe">
            <a:bevelT w="19050" h="25400"/>
            <a:bevelB w="25400" h="19050"/>
            <a:extrusionClr>
              <a:srgbClr val="DF3444"/>
            </a:extrusionClr>
            <a:contourClr>
              <a:srgbClr val="DF3444"/>
            </a:contourClr>
          </a:sp3d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s-ES" sz="1600" dirty="0" smtClean="0">
                <a:solidFill>
                  <a:srgbClr val="6D41A2"/>
                </a:solidFill>
              </a:rPr>
              <a:t>                    </a:t>
            </a:r>
            <a:r>
              <a:rPr lang="es-ES" sz="1600" dirty="0" smtClean="0">
                <a:solidFill>
                  <a:srgbClr val="DF3444"/>
                </a:solidFill>
              </a:rPr>
              <a:t> </a:t>
            </a:r>
            <a:r>
              <a:rPr lang="es-ES" sz="1800" b="1" dirty="0" smtClean="0">
                <a:solidFill>
                  <a:srgbClr val="DF3444"/>
                </a:solidFill>
              </a:rPr>
              <a:t>Grupo</a:t>
            </a:r>
          </a:p>
          <a:p>
            <a:pPr>
              <a:spcBef>
                <a:spcPts val="0"/>
              </a:spcBef>
            </a:pPr>
            <a:r>
              <a:rPr lang="es-ES" sz="1800" b="1" dirty="0" smtClean="0">
                <a:solidFill>
                  <a:srgbClr val="6D41A2"/>
                </a:solidFill>
              </a:rPr>
              <a:t>                                                     </a:t>
            </a:r>
            <a:r>
              <a:rPr lang="es-ES" sz="1800" dirty="0" smtClean="0">
                <a:solidFill>
                  <a:srgbClr val="FDFC01"/>
                </a:solidFill>
              </a:rPr>
              <a:t>de</a:t>
            </a:r>
          </a:p>
          <a:p>
            <a:pPr>
              <a:spcBef>
                <a:spcPts val="0"/>
              </a:spcBef>
            </a:pPr>
            <a:r>
              <a:rPr lang="es-ES" sz="1800" b="1" dirty="0" smtClean="0">
                <a:solidFill>
                  <a:srgbClr val="6D41A2"/>
                </a:solidFill>
              </a:rPr>
              <a:t>                                                                                                                  formación</a:t>
            </a:r>
            <a:endParaRPr lang="es-ES" sz="1800" b="1" dirty="0">
              <a:solidFill>
                <a:srgbClr val="6D41A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57224" y="357166"/>
            <a:ext cx="2304762" cy="6761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" y="581025"/>
            <a:ext cx="9104313" cy="569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785786" y="285728"/>
            <a:ext cx="7643866" cy="857256"/>
          </a:xfrm>
          <a:gradFill>
            <a:gsLst>
              <a:gs pos="82000">
                <a:srgbClr val="583583"/>
              </a:gs>
              <a:gs pos="89000">
                <a:schemeClr val="tx1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9600000" scaled="0"/>
          </a:gradFill>
          <a:ln>
            <a:solidFill>
              <a:schemeClr val="accent1"/>
            </a:solidFill>
          </a:ln>
          <a:effectLst>
            <a:outerShdw algn="ctr" rotWithShape="0">
              <a:srgbClr val="6D41A2">
                <a:alpha val="39000"/>
              </a:srgbClr>
            </a:outerShdw>
          </a:effectLst>
          <a:scene3d>
            <a:camera prst="orthographicFront">
              <a:rot lat="300000" lon="21299997" rev="0"/>
            </a:camera>
            <a:lightRig rig="threePt" dir="t"/>
          </a:scene3d>
          <a:sp3d extrusionH="44450" contourW="12700" prstMaterial="legacyWireframe">
            <a:bevelT w="19050" h="25400"/>
            <a:bevelB w="25400" h="19050"/>
            <a:extrusionClr>
              <a:srgbClr val="DF3444"/>
            </a:extrusionClr>
            <a:contourClr>
              <a:srgbClr val="DF3444"/>
            </a:contourClr>
          </a:sp3d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s-ES" sz="1600" dirty="0" smtClean="0">
                <a:solidFill>
                  <a:srgbClr val="6D41A2"/>
                </a:solidFill>
              </a:rPr>
              <a:t>                    </a:t>
            </a:r>
            <a:r>
              <a:rPr lang="es-ES" sz="1600" dirty="0" smtClean="0">
                <a:solidFill>
                  <a:srgbClr val="DF3444"/>
                </a:solidFill>
              </a:rPr>
              <a:t> </a:t>
            </a:r>
            <a:r>
              <a:rPr lang="es-ES" sz="1800" b="1" dirty="0" smtClean="0">
                <a:solidFill>
                  <a:srgbClr val="DF3444"/>
                </a:solidFill>
              </a:rPr>
              <a:t>Grupo</a:t>
            </a:r>
          </a:p>
          <a:p>
            <a:pPr>
              <a:spcBef>
                <a:spcPts val="0"/>
              </a:spcBef>
            </a:pPr>
            <a:r>
              <a:rPr lang="es-ES" sz="1800" b="1" dirty="0" smtClean="0">
                <a:solidFill>
                  <a:srgbClr val="6D41A2"/>
                </a:solidFill>
              </a:rPr>
              <a:t>                                                     </a:t>
            </a:r>
            <a:r>
              <a:rPr lang="es-ES" sz="1800" dirty="0" smtClean="0">
                <a:solidFill>
                  <a:srgbClr val="FDFC01"/>
                </a:solidFill>
              </a:rPr>
              <a:t>de</a:t>
            </a:r>
          </a:p>
          <a:p>
            <a:pPr>
              <a:spcBef>
                <a:spcPts val="0"/>
              </a:spcBef>
            </a:pPr>
            <a:r>
              <a:rPr lang="es-ES" sz="1800" b="1" dirty="0" smtClean="0">
                <a:solidFill>
                  <a:srgbClr val="6D41A2"/>
                </a:solidFill>
              </a:rPr>
              <a:t>                                                                                                                  formación</a:t>
            </a:r>
            <a:endParaRPr lang="es-ES" sz="1800" b="1" dirty="0">
              <a:solidFill>
                <a:srgbClr val="6D41A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57224" y="357166"/>
            <a:ext cx="2304762" cy="6761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642938"/>
            <a:ext cx="7618413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785786" y="285728"/>
            <a:ext cx="7643866" cy="857256"/>
          </a:xfrm>
          <a:gradFill>
            <a:gsLst>
              <a:gs pos="82000">
                <a:srgbClr val="583583"/>
              </a:gs>
              <a:gs pos="89000">
                <a:schemeClr val="tx1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9600000" scaled="0"/>
          </a:gradFill>
          <a:ln>
            <a:solidFill>
              <a:schemeClr val="accent1"/>
            </a:solidFill>
          </a:ln>
          <a:effectLst>
            <a:outerShdw algn="ctr" rotWithShape="0">
              <a:srgbClr val="6D41A2">
                <a:alpha val="39000"/>
              </a:srgbClr>
            </a:outerShdw>
          </a:effectLst>
          <a:scene3d>
            <a:camera prst="orthographicFront">
              <a:rot lat="300000" lon="21299997" rev="0"/>
            </a:camera>
            <a:lightRig rig="threePt" dir="t"/>
          </a:scene3d>
          <a:sp3d extrusionH="44450" contourW="12700" prstMaterial="legacyWireframe">
            <a:bevelT w="19050" h="25400"/>
            <a:bevelB w="25400" h="19050"/>
            <a:extrusionClr>
              <a:srgbClr val="DF3444"/>
            </a:extrusionClr>
            <a:contourClr>
              <a:srgbClr val="DF3444"/>
            </a:contourClr>
          </a:sp3d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s-ES" sz="1600" dirty="0" smtClean="0">
                <a:solidFill>
                  <a:srgbClr val="6D41A2"/>
                </a:solidFill>
              </a:rPr>
              <a:t>                    </a:t>
            </a:r>
            <a:r>
              <a:rPr lang="es-ES" sz="1600" dirty="0" smtClean="0">
                <a:solidFill>
                  <a:srgbClr val="DF3444"/>
                </a:solidFill>
              </a:rPr>
              <a:t> </a:t>
            </a:r>
            <a:r>
              <a:rPr lang="es-ES" sz="1800" b="1" dirty="0" smtClean="0">
                <a:solidFill>
                  <a:srgbClr val="DF3444"/>
                </a:solidFill>
              </a:rPr>
              <a:t>Grupo</a:t>
            </a:r>
          </a:p>
          <a:p>
            <a:pPr>
              <a:spcBef>
                <a:spcPts val="0"/>
              </a:spcBef>
            </a:pPr>
            <a:r>
              <a:rPr lang="es-ES" sz="1800" b="1" dirty="0" smtClean="0">
                <a:solidFill>
                  <a:srgbClr val="6D41A2"/>
                </a:solidFill>
              </a:rPr>
              <a:t>                                                     </a:t>
            </a:r>
            <a:r>
              <a:rPr lang="es-ES" sz="1800" dirty="0" smtClean="0">
                <a:solidFill>
                  <a:srgbClr val="FDFC01"/>
                </a:solidFill>
              </a:rPr>
              <a:t>de</a:t>
            </a:r>
          </a:p>
          <a:p>
            <a:pPr>
              <a:spcBef>
                <a:spcPts val="0"/>
              </a:spcBef>
            </a:pPr>
            <a:r>
              <a:rPr lang="es-ES" sz="1800" b="1" dirty="0" smtClean="0">
                <a:solidFill>
                  <a:srgbClr val="6D41A2"/>
                </a:solidFill>
              </a:rPr>
              <a:t>                                                                                                                  formación</a:t>
            </a:r>
            <a:endParaRPr lang="es-ES" sz="1800" b="1" dirty="0">
              <a:solidFill>
                <a:srgbClr val="6D41A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857224" y="357166"/>
            <a:ext cx="2304762" cy="6761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ontrols>
      <p:control spid="18434" name="ShockwaveFlash1" r:id="rId2" imgW="5397144" imgH="4382112"/>
    </p:controls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785786" y="285728"/>
            <a:ext cx="7643866" cy="857256"/>
          </a:xfrm>
          <a:gradFill>
            <a:gsLst>
              <a:gs pos="82000">
                <a:srgbClr val="583583"/>
              </a:gs>
              <a:gs pos="89000">
                <a:schemeClr val="tx1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9600000" scaled="0"/>
          </a:gradFill>
          <a:ln>
            <a:solidFill>
              <a:schemeClr val="accent1"/>
            </a:solidFill>
          </a:ln>
          <a:effectLst>
            <a:outerShdw algn="ctr" rotWithShape="0">
              <a:srgbClr val="6D41A2">
                <a:alpha val="39000"/>
              </a:srgbClr>
            </a:outerShdw>
          </a:effectLst>
          <a:scene3d>
            <a:camera prst="orthographicFront">
              <a:rot lat="300000" lon="21299997" rev="0"/>
            </a:camera>
            <a:lightRig rig="threePt" dir="t"/>
          </a:scene3d>
          <a:sp3d extrusionH="44450" contourW="12700" prstMaterial="legacyWireframe">
            <a:bevelT w="19050" h="25400"/>
            <a:bevelB w="25400" h="19050"/>
            <a:extrusionClr>
              <a:srgbClr val="DF3444"/>
            </a:extrusionClr>
            <a:contourClr>
              <a:srgbClr val="DF3444"/>
            </a:contourClr>
          </a:sp3d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s-ES" sz="1600" dirty="0" smtClean="0">
                <a:solidFill>
                  <a:srgbClr val="6D41A2"/>
                </a:solidFill>
              </a:rPr>
              <a:t>                    </a:t>
            </a:r>
            <a:r>
              <a:rPr lang="es-ES" sz="1600" dirty="0" smtClean="0">
                <a:solidFill>
                  <a:srgbClr val="DF3444"/>
                </a:solidFill>
              </a:rPr>
              <a:t> </a:t>
            </a:r>
            <a:r>
              <a:rPr lang="es-ES" sz="1800" b="1" dirty="0" smtClean="0">
                <a:solidFill>
                  <a:srgbClr val="DF3444"/>
                </a:solidFill>
              </a:rPr>
              <a:t>Grupo</a:t>
            </a:r>
          </a:p>
          <a:p>
            <a:pPr>
              <a:spcBef>
                <a:spcPts val="0"/>
              </a:spcBef>
            </a:pPr>
            <a:r>
              <a:rPr lang="es-ES" sz="1800" b="1" dirty="0" smtClean="0">
                <a:solidFill>
                  <a:srgbClr val="6D41A2"/>
                </a:solidFill>
              </a:rPr>
              <a:t>                                                     </a:t>
            </a:r>
            <a:r>
              <a:rPr lang="es-ES" sz="1800" dirty="0" smtClean="0">
                <a:solidFill>
                  <a:srgbClr val="FDFC01"/>
                </a:solidFill>
              </a:rPr>
              <a:t>de</a:t>
            </a:r>
          </a:p>
          <a:p>
            <a:pPr>
              <a:spcBef>
                <a:spcPts val="0"/>
              </a:spcBef>
            </a:pPr>
            <a:r>
              <a:rPr lang="es-ES" sz="1800" b="1" dirty="0" smtClean="0">
                <a:solidFill>
                  <a:srgbClr val="6D41A2"/>
                </a:solidFill>
              </a:rPr>
              <a:t>                                                                                                                  formación</a:t>
            </a:r>
            <a:endParaRPr lang="es-ES" sz="1800" b="1" dirty="0">
              <a:solidFill>
                <a:srgbClr val="6D41A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57224" y="357166"/>
            <a:ext cx="2304762" cy="6761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4 CuadroTexto"/>
          <p:cNvSpPr txBox="1"/>
          <p:nvPr/>
        </p:nvSpPr>
        <p:spPr>
          <a:xfrm>
            <a:off x="857224" y="1500174"/>
            <a:ext cx="7715304" cy="5186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C00000"/>
                </a:solidFill>
              </a:rPr>
              <a:t>Crear </a:t>
            </a:r>
            <a:r>
              <a:rPr lang="es-ES" b="1" dirty="0" err="1" smtClean="0">
                <a:solidFill>
                  <a:srgbClr val="C00000"/>
                </a:solidFill>
              </a:rPr>
              <a:t>pdf</a:t>
            </a:r>
            <a:r>
              <a:rPr lang="es-ES" b="1" dirty="0" smtClean="0">
                <a:solidFill>
                  <a:srgbClr val="C00000"/>
                </a:solidFill>
              </a:rPr>
              <a:t> multimedia con Adobe Profesional 9</a:t>
            </a:r>
          </a:p>
          <a:p>
            <a:pPr>
              <a:lnSpc>
                <a:spcPct val="150000"/>
              </a:lnSpc>
            </a:pPr>
            <a:r>
              <a:rPr lang="es-ES" sz="1400" b="1" dirty="0" smtClean="0">
                <a:solidFill>
                  <a:srgbClr val="6D41A2"/>
                </a:solidFill>
              </a:rPr>
              <a:t>Requisitos previos</a:t>
            </a:r>
            <a:endParaRPr lang="es-ES_tradnl" sz="1400" b="1" dirty="0" smtClean="0">
              <a:solidFill>
                <a:srgbClr val="6D41A2"/>
              </a:solidFill>
            </a:endParaRPr>
          </a:p>
          <a:p>
            <a:pPr marL="171450" lvl="0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es-ES_tradnl" sz="1400" b="1" dirty="0" smtClean="0"/>
              <a:t>Tener un archivo en los siguientes formatos (</a:t>
            </a:r>
            <a:r>
              <a:rPr lang="es-ES_tradnl" sz="1400" b="1" dirty="0" err="1" smtClean="0"/>
              <a:t>swf</a:t>
            </a:r>
            <a:r>
              <a:rPr lang="es-ES_tradnl" sz="1400" b="1" dirty="0" smtClean="0"/>
              <a:t>, </a:t>
            </a:r>
            <a:r>
              <a:rPr lang="es-ES_tradnl" sz="1400" b="1" dirty="0" err="1" smtClean="0"/>
              <a:t>avi</a:t>
            </a:r>
            <a:r>
              <a:rPr lang="es-ES_tradnl" sz="1400" b="1" dirty="0" smtClean="0"/>
              <a:t>, </a:t>
            </a:r>
            <a:r>
              <a:rPr lang="es-ES_tradnl" sz="1400" b="1" dirty="0" err="1" smtClean="0"/>
              <a:t>flv</a:t>
            </a:r>
            <a:r>
              <a:rPr lang="es-ES_tradnl" sz="1400" b="1" dirty="0" smtClean="0"/>
              <a:t>, mp3, etc.).</a:t>
            </a:r>
          </a:p>
          <a:p>
            <a:pPr marL="171450" lvl="0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es-ES_tradnl" sz="1400" b="1" dirty="0" smtClean="0"/>
              <a:t>En el caso de material de vídeo y flash conocer el tamaño en que fue elaborado con el objetivo que al incorporarlo en el </a:t>
            </a:r>
            <a:r>
              <a:rPr lang="es-ES_tradnl" sz="1400" b="1" dirty="0" err="1" smtClean="0"/>
              <a:t>pdf</a:t>
            </a:r>
            <a:r>
              <a:rPr lang="es-ES_tradnl" sz="1400" b="1" dirty="0" smtClean="0"/>
              <a:t> no se distorsione. Los programas Adobe </a:t>
            </a:r>
            <a:r>
              <a:rPr lang="es-ES_tradnl" sz="1400" b="1" dirty="0" err="1" smtClean="0"/>
              <a:t>Captivate</a:t>
            </a:r>
            <a:r>
              <a:rPr lang="es-ES_tradnl" sz="1400" b="1" dirty="0" smtClean="0"/>
              <a:t> y </a:t>
            </a:r>
            <a:r>
              <a:rPr lang="es-ES_tradnl" sz="1400" b="1" dirty="0" err="1" smtClean="0"/>
              <a:t>Camtasia</a:t>
            </a:r>
            <a:r>
              <a:rPr lang="es-ES_tradnl" sz="1400" b="1" dirty="0" smtClean="0"/>
              <a:t> nos proporciona esta información a la hora de hacer la grabación.</a:t>
            </a:r>
          </a:p>
          <a:p>
            <a:pPr>
              <a:lnSpc>
                <a:spcPct val="150000"/>
              </a:lnSpc>
            </a:pPr>
            <a:r>
              <a:rPr lang="es-ES_tradnl" b="1" dirty="0" smtClean="0">
                <a:solidFill>
                  <a:srgbClr val="C00000"/>
                </a:solidFill>
              </a:rPr>
              <a:t>Agregar archivos multimedia a un </a:t>
            </a:r>
            <a:r>
              <a:rPr lang="es-ES_tradnl" b="1" dirty="0" err="1" smtClean="0">
                <a:solidFill>
                  <a:srgbClr val="C00000"/>
                </a:solidFill>
              </a:rPr>
              <a:t>pdf</a:t>
            </a:r>
            <a:endParaRPr lang="es-ES_tradnl" b="1" dirty="0" smtClean="0">
              <a:solidFill>
                <a:srgbClr val="C00000"/>
              </a:solidFill>
            </a:endParaRPr>
          </a:p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es-ES_tradnl" sz="1400" b="1" dirty="0" smtClean="0"/>
              <a:t>Abrir el documento en el que queremos añadir el elemento multimedia</a:t>
            </a:r>
          </a:p>
          <a:p>
            <a:pPr marL="171450" lvl="0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es-ES_tradnl" sz="1400" b="1" dirty="0" smtClean="0"/>
              <a:t>Elegir la herramienta adecuada dependiendo se trate de vídeo       , flash     o   audio   </a:t>
            </a:r>
          </a:p>
          <a:p>
            <a:pPr marL="171450" lvl="0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es-ES_tradnl" sz="1400" b="1" dirty="0" smtClean="0"/>
              <a:t>Seleccionamos el lugar y el espacio que queremos que ocupe el elemento multimedia</a:t>
            </a:r>
          </a:p>
          <a:p>
            <a:pPr marL="171450" lvl="0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es-ES_tradnl" sz="1400" b="1" dirty="0" smtClean="0"/>
              <a:t>Pulsamos en “Examinar” para seleccionar el fichero </a:t>
            </a:r>
            <a:r>
              <a:rPr lang="es-ES_tradnl" sz="1400" b="1" dirty="0" err="1" smtClean="0"/>
              <a:t>swf</a:t>
            </a:r>
            <a:r>
              <a:rPr lang="es-ES_tradnl" sz="1400" b="1" dirty="0" smtClean="0"/>
              <a:t>       , </a:t>
            </a:r>
            <a:r>
              <a:rPr lang="es-ES_tradnl" sz="1400" b="1" dirty="0" err="1" smtClean="0"/>
              <a:t>avi</a:t>
            </a:r>
            <a:r>
              <a:rPr lang="es-ES_tradnl" sz="1400" b="1" dirty="0" smtClean="0"/>
              <a:t>      ,  o audio     .</a:t>
            </a:r>
          </a:p>
          <a:p>
            <a:pPr marL="171450" lvl="0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es-ES_tradnl" sz="1400" b="1" dirty="0" smtClean="0"/>
              <a:t>Desmarcamos la opción “Ajustar a proporciones del contenido” y seleccionamos “Mostrar opciones avanzadas”. </a:t>
            </a:r>
          </a:p>
          <a:p>
            <a:pPr marL="171450" lvl="0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es-ES_tradnl" sz="1400" b="1" dirty="0" smtClean="0"/>
              <a:t>Seleccionaremos en “Estilo de reproducción”  Reproducir contenido en ventana flotante”  y introduciremos el tamaño del fichero que hemos incorporado</a:t>
            </a:r>
          </a:p>
          <a:p>
            <a:endParaRPr lang="es-ES" sz="1300" b="1" dirty="0"/>
          </a:p>
        </p:txBody>
      </p:sp>
      <p:pic>
        <p:nvPicPr>
          <p:cNvPr id="7" name="6 Imag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46" y="4857760"/>
            <a:ext cx="1905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lc="http://schemas.openxmlformats.org/drawingml/2006/lockedCanvas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lc="http://schemas.openxmlformats.org/drawingml/2006/lockedCanvas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lc="http://schemas.openxmlformats.org/drawingml/2006/lockedCanvas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7 Imag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0" y="4857760"/>
            <a:ext cx="200025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lc="http://schemas.openxmlformats.org/drawingml/2006/lockedCanvas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lc="http://schemas.openxmlformats.org/drawingml/2006/lockedCanvas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lc="http://schemas.openxmlformats.org/drawingml/2006/lockedCanvas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8 Image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40" y="4857760"/>
            <a:ext cx="2095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lc="http://schemas.openxmlformats.org/drawingml/2006/lockedCanvas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lc="http://schemas.openxmlformats.org/drawingml/2006/lockedCanvas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lc="http://schemas.openxmlformats.org/drawingml/2006/lockedCanvas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785786" y="285728"/>
            <a:ext cx="7643866" cy="857256"/>
          </a:xfrm>
          <a:gradFill>
            <a:gsLst>
              <a:gs pos="82000">
                <a:srgbClr val="583583"/>
              </a:gs>
              <a:gs pos="89000">
                <a:schemeClr val="tx1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9600000" scaled="0"/>
          </a:gradFill>
          <a:ln>
            <a:solidFill>
              <a:schemeClr val="accent1"/>
            </a:solidFill>
          </a:ln>
          <a:effectLst>
            <a:outerShdw algn="ctr" rotWithShape="0">
              <a:srgbClr val="6D41A2">
                <a:alpha val="39000"/>
              </a:srgbClr>
            </a:outerShdw>
          </a:effectLst>
          <a:scene3d>
            <a:camera prst="orthographicFront">
              <a:rot lat="300000" lon="21299997" rev="0"/>
            </a:camera>
            <a:lightRig rig="threePt" dir="t"/>
          </a:scene3d>
          <a:sp3d extrusionH="44450" contourW="12700" prstMaterial="legacyWireframe">
            <a:bevelT w="19050" h="25400"/>
            <a:bevelB w="25400" h="19050"/>
            <a:extrusionClr>
              <a:srgbClr val="DF3444"/>
            </a:extrusionClr>
            <a:contourClr>
              <a:srgbClr val="DF3444"/>
            </a:contourClr>
          </a:sp3d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s-ES" sz="1600" dirty="0" smtClean="0">
                <a:solidFill>
                  <a:srgbClr val="6D41A2"/>
                </a:solidFill>
              </a:rPr>
              <a:t>                    </a:t>
            </a:r>
            <a:r>
              <a:rPr lang="es-ES" sz="1600" dirty="0" smtClean="0">
                <a:solidFill>
                  <a:srgbClr val="DF3444"/>
                </a:solidFill>
              </a:rPr>
              <a:t> </a:t>
            </a:r>
            <a:r>
              <a:rPr lang="es-ES" sz="1800" b="1" dirty="0" smtClean="0">
                <a:solidFill>
                  <a:srgbClr val="DF3444"/>
                </a:solidFill>
              </a:rPr>
              <a:t>Grupo</a:t>
            </a:r>
          </a:p>
          <a:p>
            <a:pPr>
              <a:spcBef>
                <a:spcPts val="0"/>
              </a:spcBef>
            </a:pPr>
            <a:r>
              <a:rPr lang="es-ES" sz="1800" b="1" dirty="0" smtClean="0">
                <a:solidFill>
                  <a:srgbClr val="6D41A2"/>
                </a:solidFill>
              </a:rPr>
              <a:t>                                                     </a:t>
            </a:r>
            <a:r>
              <a:rPr lang="es-ES" sz="1800" dirty="0" smtClean="0">
                <a:solidFill>
                  <a:srgbClr val="FDFC01"/>
                </a:solidFill>
              </a:rPr>
              <a:t>de</a:t>
            </a:r>
          </a:p>
          <a:p>
            <a:pPr>
              <a:spcBef>
                <a:spcPts val="0"/>
              </a:spcBef>
            </a:pPr>
            <a:r>
              <a:rPr lang="es-ES" sz="1800" b="1" dirty="0" smtClean="0">
                <a:solidFill>
                  <a:srgbClr val="6D41A2"/>
                </a:solidFill>
              </a:rPr>
              <a:t>                                                                                                                  formación</a:t>
            </a:r>
            <a:endParaRPr lang="es-ES" sz="1800" b="1" dirty="0">
              <a:solidFill>
                <a:srgbClr val="6D41A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57224" y="357166"/>
            <a:ext cx="2304762" cy="6761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5 CuadroTexto"/>
          <p:cNvSpPr txBox="1"/>
          <p:nvPr/>
        </p:nvSpPr>
        <p:spPr>
          <a:xfrm>
            <a:off x="785786" y="1357298"/>
            <a:ext cx="785818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>
                <a:solidFill>
                  <a:srgbClr val="C00000"/>
                </a:solidFill>
              </a:rPr>
              <a:t>¿Por qué cooperar…?</a:t>
            </a:r>
          </a:p>
          <a:p>
            <a:endParaRPr lang="es-ES_tradnl" sz="1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s-ES_tradnl" sz="1400" b="1" dirty="0" smtClean="0">
                <a:latin typeface="Arial" pitchFamily="34" charset="0"/>
                <a:cs typeface="Arial" pitchFamily="34" charset="0"/>
              </a:rPr>
              <a:t>El intercambio de guías, material multimedia nos permitiría ahorrar en tiempo y personal  para asumir las nuevas funciones impuestas, por ejemplo, por la alfabetización informacional.</a:t>
            </a:r>
          </a:p>
          <a:p>
            <a:endParaRPr lang="es-ES_tradnl" sz="1400" b="1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ES_tradnl" sz="1400" b="1" dirty="0" smtClean="0">
                <a:latin typeface="Arial" pitchFamily="34" charset="0"/>
                <a:cs typeface="Arial" pitchFamily="34" charset="0"/>
              </a:rPr>
              <a:t> Coincidimos, en la mayoría casos, en recursos electrónicos (</a:t>
            </a:r>
            <a:r>
              <a:rPr lang="es-ES_tradnl" sz="1400" b="1" dirty="0" err="1" smtClean="0">
                <a:latin typeface="Arial" pitchFamily="34" charset="0"/>
                <a:cs typeface="Arial" pitchFamily="34" charset="0"/>
              </a:rPr>
              <a:t>Refworks</a:t>
            </a:r>
            <a:r>
              <a:rPr lang="es-ES_tradnl" sz="1400" b="1" dirty="0" smtClean="0">
                <a:latin typeface="Arial" pitchFamily="34" charset="0"/>
                <a:cs typeface="Arial" pitchFamily="34" charset="0"/>
              </a:rPr>
              <a:t>, bases de datos, etc.)</a:t>
            </a:r>
          </a:p>
          <a:p>
            <a:endParaRPr lang="es-ES_tradnl" sz="1400" b="1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ES_tradnl" sz="1400" b="1" dirty="0" smtClean="0">
                <a:latin typeface="Arial" pitchFamily="34" charset="0"/>
                <a:cs typeface="Arial" pitchFamily="34" charset="0"/>
              </a:rPr>
              <a:t> Las bibliotecas tienen experiencia en la cooperación.</a:t>
            </a:r>
          </a:p>
          <a:p>
            <a:endParaRPr lang="es-ES_tradnl" sz="1400" b="1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ES_tradnl" sz="1400" b="1" dirty="0" smtClean="0">
                <a:latin typeface="Arial" pitchFamily="34" charset="0"/>
                <a:cs typeface="Arial" pitchFamily="34" charset="0"/>
              </a:rPr>
              <a:t> Defendiendo ante distribuidores la realización de materiales multimedia en castellano u otras lenguas</a:t>
            </a:r>
          </a:p>
          <a:p>
            <a:endParaRPr lang="es-ES_tradnl" sz="1400" b="1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ES_tradnl" sz="1400" b="1" dirty="0" smtClean="0">
                <a:latin typeface="Arial" pitchFamily="34" charset="0"/>
                <a:cs typeface="Arial" pitchFamily="34" charset="0"/>
              </a:rPr>
              <a:t>Incorporando nuestros materiales en  repositorios de acceso abierto (Lola, Merlot, </a:t>
            </a:r>
            <a:r>
              <a:rPr lang="es-ES_tradnl" sz="1400" b="1" dirty="0" err="1" smtClean="0">
                <a:latin typeface="Arial" pitchFamily="34" charset="0"/>
                <a:cs typeface="Arial" pitchFamily="34" charset="0"/>
              </a:rPr>
              <a:t>Ariadne</a:t>
            </a:r>
            <a:r>
              <a:rPr lang="es-ES_tradnl" sz="1400" b="1" dirty="0" smtClean="0">
                <a:latin typeface="Arial" pitchFamily="34" charset="0"/>
                <a:cs typeface="Arial" pitchFamily="34" charset="0"/>
              </a:rPr>
              <a:t>) </a:t>
            </a:r>
          </a:p>
          <a:p>
            <a:endParaRPr lang="es-ES_tradnl" sz="1400" b="1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ES_tradnl" sz="1400" b="1" dirty="0" smtClean="0">
                <a:latin typeface="Arial" pitchFamily="34" charset="0"/>
                <a:cs typeface="Arial" pitchFamily="34" charset="0"/>
              </a:rPr>
              <a:t>Estableciendo herramientas para el trabajo cooperativo (</a:t>
            </a:r>
            <a:r>
              <a:rPr lang="es-ES_tradnl" sz="1400" b="1" dirty="0" err="1" smtClean="0">
                <a:latin typeface="Arial" pitchFamily="34" charset="0"/>
                <a:cs typeface="Arial" pitchFamily="34" charset="0"/>
              </a:rPr>
              <a:t>LearningSpace</a:t>
            </a:r>
            <a:r>
              <a:rPr lang="es-ES_tradnl" sz="1400" b="1" dirty="0" smtClean="0">
                <a:latin typeface="Arial" pitchFamily="34" charset="0"/>
                <a:cs typeface="Arial" pitchFamily="34" charset="0"/>
              </a:rPr>
              <a:t>) para compartir experiencias y proyectos.</a:t>
            </a:r>
          </a:p>
          <a:p>
            <a:endParaRPr lang="es-ES_tradnl" sz="1400" b="1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ES_tradnl" sz="1400" b="1" dirty="0" smtClean="0">
                <a:latin typeface="Arial" pitchFamily="34" charset="0"/>
                <a:cs typeface="Arial" pitchFamily="34" charset="0"/>
              </a:rPr>
              <a:t>Intercambiando de políticas de formación entre el personal bibliotecario </a:t>
            </a:r>
            <a:r>
              <a:rPr lang="es-ES_tradnl" sz="1400" b="1" dirty="0" err="1" smtClean="0">
                <a:latin typeface="Arial" pitchFamily="34" charset="0"/>
                <a:cs typeface="Arial" pitchFamily="34" charset="0"/>
              </a:rPr>
              <a:t>aprovechandolas</a:t>
            </a:r>
            <a:r>
              <a:rPr lang="es-ES_tradnl" sz="1400" b="1" dirty="0" smtClean="0">
                <a:latin typeface="Arial" pitchFamily="34" charset="0"/>
                <a:cs typeface="Arial" pitchFamily="34" charset="0"/>
              </a:rPr>
              <a:t> plataformas de enseñanza virtual</a:t>
            </a:r>
          </a:p>
          <a:p>
            <a:endParaRPr lang="es-ES_tradnl" sz="1400" b="1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ES_tradnl" sz="1400" b="1" dirty="0" smtClean="0">
                <a:latin typeface="Arial" pitchFamily="34" charset="0"/>
                <a:cs typeface="Arial" pitchFamily="34" charset="0"/>
              </a:rPr>
              <a:t> Creando de forma conjunta canales en </a:t>
            </a:r>
            <a:r>
              <a:rPr lang="es-ES_tradnl" sz="1400" b="1" dirty="0" err="1" smtClean="0">
                <a:latin typeface="Arial" pitchFamily="34" charset="0"/>
                <a:cs typeface="Arial" pitchFamily="34" charset="0"/>
              </a:rPr>
              <a:t>Youtube</a:t>
            </a:r>
            <a:r>
              <a:rPr lang="es-ES_tradnl" sz="1400" b="1" dirty="0" smtClean="0">
                <a:latin typeface="Arial" pitchFamily="34" charset="0"/>
                <a:cs typeface="Arial" pitchFamily="34" charset="0"/>
              </a:rPr>
              <a:t> o similares ¿Por qué no crear un canal </a:t>
            </a:r>
            <a:r>
              <a:rPr lang="es-ES_tradnl" sz="1400" b="1" dirty="0" err="1" smtClean="0">
                <a:latin typeface="Arial" pitchFamily="34" charset="0"/>
                <a:cs typeface="Arial" pitchFamily="34" charset="0"/>
              </a:rPr>
              <a:t>refworks</a:t>
            </a:r>
            <a:r>
              <a:rPr lang="es-ES_tradnl" sz="14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s-ES_tradnl" sz="1400" b="1" dirty="0" err="1" smtClean="0">
                <a:latin typeface="Arial" pitchFamily="34" charset="0"/>
                <a:cs typeface="Arial" pitchFamily="34" charset="0"/>
              </a:rPr>
              <a:t>Ebsco</a:t>
            </a:r>
            <a:r>
              <a:rPr lang="es-ES_tradnl" sz="1400" b="1" dirty="0" smtClean="0">
                <a:latin typeface="Arial" pitchFamily="34" charset="0"/>
                <a:cs typeface="Arial" pitchFamily="34" charset="0"/>
              </a:rPr>
              <a:t>, etc.?</a:t>
            </a:r>
          </a:p>
          <a:p>
            <a:endParaRPr lang="es-ES_tradnl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785786" y="285728"/>
            <a:ext cx="7643866" cy="857256"/>
          </a:xfrm>
          <a:gradFill>
            <a:gsLst>
              <a:gs pos="82000">
                <a:srgbClr val="583583"/>
              </a:gs>
              <a:gs pos="89000">
                <a:schemeClr val="tx1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9600000" scaled="0"/>
          </a:gradFill>
          <a:ln>
            <a:solidFill>
              <a:schemeClr val="accent1"/>
            </a:solidFill>
          </a:ln>
          <a:effectLst>
            <a:outerShdw algn="ctr" rotWithShape="0">
              <a:srgbClr val="6D41A2">
                <a:alpha val="39000"/>
              </a:srgbClr>
            </a:outerShdw>
          </a:effectLst>
          <a:scene3d>
            <a:camera prst="orthographicFront">
              <a:rot lat="300000" lon="21299997" rev="0"/>
            </a:camera>
            <a:lightRig rig="threePt" dir="t"/>
          </a:scene3d>
          <a:sp3d extrusionH="44450" contourW="12700" prstMaterial="legacyWireframe">
            <a:bevelT w="19050" h="25400"/>
            <a:bevelB w="25400" h="19050"/>
            <a:extrusionClr>
              <a:srgbClr val="DF3444"/>
            </a:extrusionClr>
            <a:contourClr>
              <a:srgbClr val="DF3444"/>
            </a:contourClr>
          </a:sp3d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s-ES" sz="1600" dirty="0" smtClean="0">
                <a:solidFill>
                  <a:srgbClr val="6D41A2"/>
                </a:solidFill>
              </a:rPr>
              <a:t>                    </a:t>
            </a:r>
            <a:r>
              <a:rPr lang="es-ES" sz="1600" dirty="0" smtClean="0">
                <a:solidFill>
                  <a:srgbClr val="DF3444"/>
                </a:solidFill>
              </a:rPr>
              <a:t> </a:t>
            </a:r>
            <a:r>
              <a:rPr lang="es-ES" sz="1800" b="1" dirty="0" smtClean="0">
                <a:solidFill>
                  <a:srgbClr val="DF3444"/>
                </a:solidFill>
              </a:rPr>
              <a:t>Grupo</a:t>
            </a:r>
          </a:p>
          <a:p>
            <a:pPr>
              <a:spcBef>
                <a:spcPts val="0"/>
              </a:spcBef>
            </a:pPr>
            <a:r>
              <a:rPr lang="es-ES" sz="1800" b="1" dirty="0" smtClean="0">
                <a:solidFill>
                  <a:srgbClr val="6D41A2"/>
                </a:solidFill>
              </a:rPr>
              <a:t>                                                     </a:t>
            </a:r>
            <a:r>
              <a:rPr lang="es-ES" sz="1800" dirty="0" smtClean="0">
                <a:solidFill>
                  <a:srgbClr val="FDFC01"/>
                </a:solidFill>
              </a:rPr>
              <a:t>de</a:t>
            </a:r>
          </a:p>
          <a:p>
            <a:pPr>
              <a:spcBef>
                <a:spcPts val="0"/>
              </a:spcBef>
            </a:pPr>
            <a:r>
              <a:rPr lang="es-ES" sz="1800" b="1" dirty="0" smtClean="0">
                <a:solidFill>
                  <a:srgbClr val="6D41A2"/>
                </a:solidFill>
              </a:rPr>
              <a:t>                                                                                                                  formación</a:t>
            </a:r>
            <a:endParaRPr lang="es-ES" sz="1800" b="1" dirty="0">
              <a:solidFill>
                <a:srgbClr val="6D41A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57224" y="357166"/>
            <a:ext cx="2304762" cy="6761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4 CuadroTexto"/>
          <p:cNvSpPr txBox="1"/>
          <p:nvPr/>
        </p:nvSpPr>
        <p:spPr>
          <a:xfrm>
            <a:off x="571472" y="1357298"/>
            <a:ext cx="814393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>
                <a:solidFill>
                  <a:srgbClr val="C00000"/>
                </a:solidFill>
              </a:rPr>
              <a:t>Evaluación de los materiales multimedia</a:t>
            </a:r>
          </a:p>
          <a:p>
            <a:endParaRPr lang="es-ES_tradnl" sz="1300" b="1" dirty="0" smtClean="0"/>
          </a:p>
          <a:p>
            <a:r>
              <a:rPr lang="es-ES_tradnl" sz="1300" b="1" dirty="0" smtClean="0">
                <a:solidFill>
                  <a:srgbClr val="6D41A2"/>
                </a:solidFill>
              </a:rPr>
              <a:t> Identificación del material</a:t>
            </a:r>
          </a:p>
          <a:p>
            <a:endParaRPr lang="es-ES_tradnl" sz="1300" b="1" dirty="0" smtClean="0"/>
          </a:p>
          <a:p>
            <a:pPr>
              <a:buFont typeface="Arial" pitchFamily="34" charset="0"/>
              <a:buChar char="•"/>
            </a:pPr>
            <a:r>
              <a:rPr lang="es-ES_tradnl" sz="1300" b="1" dirty="0" smtClean="0"/>
              <a:t> Autor personal y/o institucional</a:t>
            </a:r>
          </a:p>
          <a:p>
            <a:pPr>
              <a:buFont typeface="Arial" pitchFamily="34" charset="0"/>
              <a:buChar char="•"/>
            </a:pPr>
            <a:r>
              <a:rPr lang="es-ES_tradnl" sz="1300" b="1" dirty="0" smtClean="0"/>
              <a:t> Título </a:t>
            </a:r>
          </a:p>
          <a:p>
            <a:pPr>
              <a:buFont typeface="Arial" pitchFamily="34" charset="0"/>
              <a:buChar char="•"/>
            </a:pPr>
            <a:r>
              <a:rPr lang="es-ES_tradnl" sz="1300" b="1" dirty="0" smtClean="0"/>
              <a:t> Resolución optima</a:t>
            </a:r>
          </a:p>
          <a:p>
            <a:pPr>
              <a:buFont typeface="Arial" pitchFamily="34" charset="0"/>
              <a:buChar char="•"/>
            </a:pPr>
            <a:r>
              <a:rPr lang="es-ES_tradnl" sz="1300" b="1" dirty="0" smtClean="0"/>
              <a:t> Datos de contacto </a:t>
            </a:r>
          </a:p>
          <a:p>
            <a:endParaRPr lang="es-ES_tradnl" sz="1300" b="1" dirty="0" smtClean="0"/>
          </a:p>
          <a:p>
            <a:r>
              <a:rPr lang="es-ES_tradnl" sz="1300" b="1" dirty="0" smtClean="0">
                <a:solidFill>
                  <a:srgbClr val="6D41A2"/>
                </a:solidFill>
              </a:rPr>
              <a:t>Características del material</a:t>
            </a:r>
          </a:p>
          <a:p>
            <a:endParaRPr lang="es-ES_tradnl" sz="1300" b="1" dirty="0" smtClean="0"/>
          </a:p>
          <a:p>
            <a:pPr>
              <a:buFont typeface="Arial" pitchFamily="34" charset="0"/>
              <a:buChar char="•"/>
            </a:pPr>
            <a:r>
              <a:rPr lang="es-ES_tradnl" sz="1300" b="1" dirty="0" smtClean="0"/>
              <a:t>  Elementos usado para la representación de contenidos (imágenes, textos,  sonido, mapas conceptuales, etc.)</a:t>
            </a:r>
          </a:p>
          <a:p>
            <a:pPr>
              <a:buFont typeface="Arial" pitchFamily="34" charset="0"/>
              <a:buChar char="•"/>
            </a:pPr>
            <a:r>
              <a:rPr lang="es-ES_tradnl" sz="1300" b="1" dirty="0" smtClean="0"/>
              <a:t> Calidad técnica de los materiales utilizados (sonido, vídeo, textos, etc.)</a:t>
            </a:r>
          </a:p>
          <a:p>
            <a:pPr>
              <a:buFont typeface="Arial" pitchFamily="34" charset="0"/>
              <a:buChar char="•"/>
            </a:pPr>
            <a:r>
              <a:rPr lang="es-ES_tradnl" sz="1300" b="1" dirty="0" smtClean="0"/>
              <a:t> Sincronización entre los materiales usados</a:t>
            </a:r>
          </a:p>
          <a:p>
            <a:endParaRPr lang="es-ES_tradnl" sz="1300" b="1" dirty="0" smtClean="0"/>
          </a:p>
          <a:p>
            <a:r>
              <a:rPr lang="es-ES_tradnl" sz="1300" b="1" dirty="0" smtClean="0">
                <a:solidFill>
                  <a:srgbClr val="6D41A2"/>
                </a:solidFill>
              </a:rPr>
              <a:t> Evaluación de los objetivos y contenidos</a:t>
            </a:r>
          </a:p>
          <a:p>
            <a:endParaRPr lang="es-ES_tradnl" sz="1300" b="1" dirty="0" smtClean="0">
              <a:solidFill>
                <a:srgbClr val="6D41A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s-ES_tradnl" sz="1300" b="1" dirty="0" smtClean="0"/>
              <a:t> Tipo de contenido </a:t>
            </a:r>
          </a:p>
          <a:p>
            <a:pPr>
              <a:buFont typeface="Arial" pitchFamily="34" charset="0"/>
              <a:buChar char="•"/>
            </a:pPr>
            <a:r>
              <a:rPr lang="es-ES_tradnl" sz="1300" b="1" dirty="0" smtClean="0"/>
              <a:t> Correspondencia del contenido con los objetivos</a:t>
            </a:r>
          </a:p>
          <a:p>
            <a:endParaRPr lang="es-ES_tradnl" sz="1300" b="1" dirty="0" smtClean="0"/>
          </a:p>
          <a:p>
            <a:r>
              <a:rPr lang="es-ES_tradnl" sz="1300" b="1" dirty="0" smtClean="0">
                <a:solidFill>
                  <a:srgbClr val="6D41A2"/>
                </a:solidFill>
              </a:rPr>
              <a:t> Presentación, organización y secuencia de los contenidos</a:t>
            </a:r>
          </a:p>
          <a:p>
            <a:endParaRPr lang="es-ES_tradnl" sz="1300" b="1" dirty="0" smtClean="0"/>
          </a:p>
          <a:p>
            <a:pPr>
              <a:buFont typeface="Arial" pitchFamily="34" charset="0"/>
              <a:buChar char="•"/>
            </a:pPr>
            <a:r>
              <a:rPr lang="es-ES_tradnl" sz="1300" b="1" dirty="0" smtClean="0"/>
              <a:t> Organización secuencial de los contenidos</a:t>
            </a:r>
          </a:p>
          <a:p>
            <a:pPr>
              <a:buFont typeface="Arial" pitchFamily="34" charset="0"/>
              <a:buChar char="•"/>
            </a:pPr>
            <a:r>
              <a:rPr lang="es-ES_tradnl" sz="1300" b="1" dirty="0" smtClean="0"/>
              <a:t> Ritmo en la presentación de los contenidos</a:t>
            </a:r>
          </a:p>
          <a:p>
            <a:endParaRPr lang="es-ES" sz="13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785786" y="285728"/>
            <a:ext cx="7643866" cy="857256"/>
          </a:xfrm>
          <a:gradFill>
            <a:gsLst>
              <a:gs pos="82000">
                <a:srgbClr val="583583"/>
              </a:gs>
              <a:gs pos="89000">
                <a:schemeClr val="tx1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9600000" scaled="0"/>
          </a:gradFill>
          <a:ln>
            <a:solidFill>
              <a:schemeClr val="accent1"/>
            </a:solidFill>
          </a:ln>
          <a:effectLst>
            <a:outerShdw algn="ctr" rotWithShape="0">
              <a:srgbClr val="6D41A2">
                <a:alpha val="39000"/>
              </a:srgbClr>
            </a:outerShdw>
          </a:effectLst>
          <a:scene3d>
            <a:camera prst="orthographicFront">
              <a:rot lat="300000" lon="21299997" rev="0"/>
            </a:camera>
            <a:lightRig rig="threePt" dir="t"/>
          </a:scene3d>
          <a:sp3d extrusionH="44450" contourW="12700" prstMaterial="legacyWireframe">
            <a:bevelT w="19050" h="25400"/>
            <a:bevelB w="25400" h="19050"/>
            <a:extrusionClr>
              <a:srgbClr val="DF3444"/>
            </a:extrusionClr>
            <a:contourClr>
              <a:srgbClr val="DF3444"/>
            </a:contourClr>
          </a:sp3d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s-ES" sz="1600" dirty="0" smtClean="0">
                <a:solidFill>
                  <a:srgbClr val="6D41A2"/>
                </a:solidFill>
              </a:rPr>
              <a:t>                    </a:t>
            </a:r>
            <a:r>
              <a:rPr lang="es-ES" sz="1600" dirty="0" smtClean="0">
                <a:solidFill>
                  <a:srgbClr val="DF3444"/>
                </a:solidFill>
              </a:rPr>
              <a:t> </a:t>
            </a:r>
            <a:r>
              <a:rPr lang="es-ES" sz="1800" b="1" dirty="0" smtClean="0">
                <a:solidFill>
                  <a:srgbClr val="DF3444"/>
                </a:solidFill>
              </a:rPr>
              <a:t>Grupo</a:t>
            </a:r>
          </a:p>
          <a:p>
            <a:pPr>
              <a:spcBef>
                <a:spcPts val="0"/>
              </a:spcBef>
            </a:pPr>
            <a:r>
              <a:rPr lang="es-ES" sz="1800" b="1" dirty="0" smtClean="0">
                <a:solidFill>
                  <a:srgbClr val="6D41A2"/>
                </a:solidFill>
              </a:rPr>
              <a:t>                                                     </a:t>
            </a:r>
            <a:r>
              <a:rPr lang="es-ES" sz="1800" dirty="0" smtClean="0">
                <a:solidFill>
                  <a:srgbClr val="FDFC01"/>
                </a:solidFill>
              </a:rPr>
              <a:t>de</a:t>
            </a:r>
          </a:p>
          <a:p>
            <a:pPr>
              <a:spcBef>
                <a:spcPts val="0"/>
              </a:spcBef>
            </a:pPr>
            <a:r>
              <a:rPr lang="es-ES" sz="1800" b="1" dirty="0" smtClean="0">
                <a:solidFill>
                  <a:srgbClr val="6D41A2"/>
                </a:solidFill>
              </a:rPr>
              <a:t>                                                                                                              formación</a:t>
            </a:r>
            <a:endParaRPr lang="es-ES" sz="1800" b="1" dirty="0">
              <a:solidFill>
                <a:srgbClr val="6D41A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57224" y="357166"/>
            <a:ext cx="2304762" cy="6761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4 CuadroTexto"/>
          <p:cNvSpPr txBox="1"/>
          <p:nvPr/>
        </p:nvSpPr>
        <p:spPr>
          <a:xfrm>
            <a:off x="785786" y="1785926"/>
            <a:ext cx="7643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785786" y="4929198"/>
            <a:ext cx="78581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i="1" dirty="0" smtClean="0"/>
              <a:t>“</a:t>
            </a:r>
            <a:r>
              <a:rPr lang="es-ES_tradnl" b="1" i="1" dirty="0" smtClean="0"/>
              <a:t>En Egipto se llamaban las bibliotecas el tesoro de los remedios del alma. En efecto, </a:t>
            </a:r>
            <a:r>
              <a:rPr lang="es-ES_tradnl" b="1" i="1" dirty="0" err="1" smtClean="0"/>
              <a:t>curábase</a:t>
            </a:r>
            <a:r>
              <a:rPr lang="es-ES_tradnl" b="1" i="1" dirty="0" smtClean="0"/>
              <a:t> en ellas de la ignorancia, la más peligrosa de las enfermedades y el origen de todas las demás</a:t>
            </a:r>
            <a:r>
              <a:rPr lang="es-ES_tradnl" i="1" dirty="0" smtClean="0"/>
              <a:t>”.  </a:t>
            </a:r>
            <a:r>
              <a:rPr lang="es-ES_tradnl" sz="1400" dirty="0" smtClean="0"/>
              <a:t>Jacques </a:t>
            </a:r>
            <a:r>
              <a:rPr lang="es-ES_tradnl" sz="1400" dirty="0" err="1" smtClean="0"/>
              <a:t>Benigne</a:t>
            </a:r>
            <a:r>
              <a:rPr lang="es-ES_tradnl" sz="1400" dirty="0" smtClean="0"/>
              <a:t> </a:t>
            </a:r>
            <a:r>
              <a:rPr lang="es-ES_tradnl" sz="1400" dirty="0" err="1" smtClean="0"/>
              <a:t>Bossuet</a:t>
            </a:r>
            <a:r>
              <a:rPr lang="es-ES_tradnl" sz="1400" dirty="0" smtClean="0"/>
              <a:t> </a:t>
            </a:r>
            <a:endParaRPr lang="es-ES" sz="1400" dirty="0"/>
          </a:p>
        </p:txBody>
      </p:sp>
      <p:sp>
        <p:nvSpPr>
          <p:cNvPr id="6" name="5 CuadroTexto"/>
          <p:cNvSpPr txBox="1"/>
          <p:nvPr/>
        </p:nvSpPr>
        <p:spPr>
          <a:xfrm>
            <a:off x="3071802" y="2428868"/>
            <a:ext cx="321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 smtClean="0">
                <a:solidFill>
                  <a:srgbClr val="FF0000"/>
                </a:solidFill>
              </a:rPr>
              <a:t>Hasta pronto</a:t>
            </a:r>
            <a:endParaRPr lang="es-ES_tradnl" sz="3600" b="1" dirty="0">
              <a:solidFill>
                <a:srgbClr val="FF000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52738" y="1643063"/>
            <a:ext cx="4000511" cy="3000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785786" y="285728"/>
            <a:ext cx="7643866" cy="857256"/>
          </a:xfrm>
          <a:gradFill>
            <a:gsLst>
              <a:gs pos="82000">
                <a:srgbClr val="583583"/>
              </a:gs>
              <a:gs pos="89000">
                <a:schemeClr val="tx1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9600000" scaled="0"/>
          </a:gradFill>
          <a:ln>
            <a:solidFill>
              <a:schemeClr val="accent1"/>
            </a:solidFill>
          </a:ln>
          <a:effectLst>
            <a:outerShdw algn="ctr" rotWithShape="0">
              <a:srgbClr val="6D41A2">
                <a:alpha val="39000"/>
              </a:srgbClr>
            </a:outerShdw>
          </a:effectLst>
          <a:scene3d>
            <a:camera prst="orthographicFront">
              <a:rot lat="300000" lon="21299997" rev="0"/>
            </a:camera>
            <a:lightRig rig="threePt" dir="t"/>
          </a:scene3d>
          <a:sp3d extrusionH="44450" contourW="12700" prstMaterial="legacyWireframe">
            <a:bevelT w="19050" h="25400"/>
            <a:bevelB w="25400" h="19050"/>
            <a:extrusionClr>
              <a:srgbClr val="DF3444"/>
            </a:extrusionClr>
            <a:contourClr>
              <a:srgbClr val="DF3444"/>
            </a:contourClr>
          </a:sp3d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s-ES" sz="1800" dirty="0" smtClean="0">
                <a:solidFill>
                  <a:srgbClr val="6D41A2"/>
                </a:solidFill>
              </a:rPr>
              <a:t>                    </a:t>
            </a:r>
            <a:r>
              <a:rPr lang="es-ES" sz="1800" dirty="0" smtClean="0">
                <a:solidFill>
                  <a:srgbClr val="DF3444"/>
                </a:solidFill>
              </a:rPr>
              <a:t> </a:t>
            </a:r>
            <a:r>
              <a:rPr lang="es-ES" sz="1800" b="1" dirty="0" smtClean="0">
                <a:solidFill>
                  <a:srgbClr val="DF3444"/>
                </a:solidFill>
              </a:rPr>
              <a:t>Grupo</a:t>
            </a:r>
          </a:p>
          <a:p>
            <a:pPr>
              <a:spcBef>
                <a:spcPts val="0"/>
              </a:spcBef>
            </a:pPr>
            <a:r>
              <a:rPr lang="es-ES" sz="1800" b="1" dirty="0" smtClean="0">
                <a:solidFill>
                  <a:srgbClr val="6D41A2"/>
                </a:solidFill>
              </a:rPr>
              <a:t>                                                     </a:t>
            </a:r>
            <a:r>
              <a:rPr lang="es-ES" sz="1800" dirty="0" smtClean="0">
                <a:solidFill>
                  <a:srgbClr val="FDFC01"/>
                </a:solidFill>
              </a:rPr>
              <a:t>de</a:t>
            </a:r>
          </a:p>
          <a:p>
            <a:pPr>
              <a:spcBef>
                <a:spcPts val="0"/>
              </a:spcBef>
            </a:pPr>
            <a:r>
              <a:rPr lang="es-ES" sz="1800" b="1" dirty="0" smtClean="0">
                <a:solidFill>
                  <a:srgbClr val="6D41A2"/>
                </a:solidFill>
              </a:rPr>
              <a:t>                                                                                                              formación</a:t>
            </a:r>
            <a:endParaRPr lang="es-ES" sz="1800" b="1" dirty="0">
              <a:solidFill>
                <a:srgbClr val="6D41A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57224" y="357166"/>
            <a:ext cx="2304762" cy="6761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4 CuadroTexto"/>
          <p:cNvSpPr txBox="1"/>
          <p:nvPr/>
        </p:nvSpPr>
        <p:spPr>
          <a:xfrm>
            <a:off x="785786" y="1785926"/>
            <a:ext cx="7643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785786" y="1400641"/>
            <a:ext cx="764386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S_tradnl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Objetivos</a:t>
            </a:r>
            <a:r>
              <a:rPr kumimoji="0" lang="es-ES_tradnl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s-ES_tradn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s-ES_tradnl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Intercambiar experiencias de políticas de formación.</a:t>
            </a:r>
            <a:endParaRPr kumimoji="0" lang="es-E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s-ES_tradnl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Intercambiar conocimientos sobre recursos que nos ayuden a desarrollar tutoriales, diseño de cursos, actividades, etc.</a:t>
            </a:r>
            <a:endParaRPr kumimoji="0" lang="es-E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s-ES_tradnl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Intercambio de recursos </a:t>
            </a:r>
            <a:endParaRPr kumimoji="0" lang="es-ES_tradnl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928662" y="2981666"/>
            <a:ext cx="7643866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S_tradnl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Quiénes</a:t>
            </a:r>
            <a:r>
              <a:rPr kumimoji="0" lang="es-ES_tradnl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estamos? </a:t>
            </a:r>
            <a:endParaRPr kumimoji="0" lang="es-ES_tradnl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s-ES_tradnl" sz="12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Biblioteca Nacional</a:t>
            </a: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s-ES_tradnl" sz="12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Universidad Carlos III</a:t>
            </a: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s-ES_tradnl" sz="12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Universidad de Las Palmas de Gran Canaria                             </a:t>
            </a: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s-ES_tradnl" sz="12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Universidad Politécnica de Valencia</a:t>
            </a: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s-ES_tradnl" sz="12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s-ES_tradnl" sz="1200" b="1" dirty="0" err="1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Universitat</a:t>
            </a:r>
            <a:r>
              <a:rPr lang="es-ES_tradnl" sz="12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s-ES_tradnl" sz="1200" b="1" dirty="0" err="1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Oberta</a:t>
            </a:r>
            <a:r>
              <a:rPr lang="es-ES_tradnl" sz="12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de Catalunya</a:t>
            </a: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s-ES_tradnl" sz="12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s-ES_tradnl" sz="1200" b="1" dirty="0" err="1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Universitat</a:t>
            </a:r>
            <a:r>
              <a:rPr lang="es-ES_tradnl" sz="12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s-ES_tradnl" sz="1200" b="1" dirty="0" err="1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Pompeu</a:t>
            </a:r>
            <a:r>
              <a:rPr lang="es-ES_tradnl" sz="12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s-ES_tradnl" sz="1200" b="1" dirty="0" err="1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Fabra</a:t>
            </a:r>
            <a:r>
              <a:rPr lang="es-ES_tradnl" sz="12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7" algn="just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s-ES_tradnl" b="1" dirty="0" smtClean="0">
                <a:solidFill>
                  <a:srgbClr val="583583"/>
                </a:solidFill>
                <a:latin typeface="Arial" pitchFamily="34" charset="0"/>
                <a:cs typeface="Arial" pitchFamily="34" charset="0"/>
              </a:rPr>
              <a:t>                                         </a:t>
            </a:r>
            <a:r>
              <a:rPr lang="es-ES_tradnl" sz="1200" b="1" dirty="0" smtClean="0">
                <a:solidFill>
                  <a:srgbClr val="583583"/>
                </a:solidFill>
                <a:latin typeface="Arial" pitchFamily="34" charset="0"/>
                <a:cs typeface="Arial" pitchFamily="34" charset="0"/>
              </a:rPr>
              <a:t>y queremos más</a:t>
            </a:r>
          </a:p>
          <a:p>
            <a:pPr marL="0" marR="0" lvl="0" indent="0" algn="just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</a:pPr>
            <a:endParaRPr kumimoji="0" lang="es-E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785786" y="285728"/>
            <a:ext cx="7643866" cy="857256"/>
          </a:xfrm>
          <a:gradFill>
            <a:gsLst>
              <a:gs pos="82000">
                <a:srgbClr val="583583"/>
              </a:gs>
              <a:gs pos="89000">
                <a:schemeClr val="tx1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9600000" scaled="0"/>
          </a:gradFill>
          <a:ln>
            <a:solidFill>
              <a:schemeClr val="accent1"/>
            </a:solidFill>
          </a:ln>
          <a:effectLst>
            <a:outerShdw algn="ctr" rotWithShape="0">
              <a:srgbClr val="6D41A2">
                <a:alpha val="39000"/>
              </a:srgbClr>
            </a:outerShdw>
          </a:effectLst>
          <a:scene3d>
            <a:camera prst="orthographicFront">
              <a:rot lat="300000" lon="21299997" rev="0"/>
            </a:camera>
            <a:lightRig rig="threePt" dir="t"/>
          </a:scene3d>
          <a:sp3d extrusionH="44450" contourW="12700" prstMaterial="legacyWireframe">
            <a:bevelT w="19050" h="25400"/>
            <a:bevelB w="25400" h="19050"/>
            <a:extrusionClr>
              <a:srgbClr val="DF3444"/>
            </a:extrusionClr>
            <a:contourClr>
              <a:srgbClr val="DF3444"/>
            </a:contourClr>
          </a:sp3d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s-ES" sz="1800" dirty="0" smtClean="0">
                <a:solidFill>
                  <a:srgbClr val="6D41A2"/>
                </a:solidFill>
              </a:rPr>
              <a:t>                    </a:t>
            </a:r>
            <a:r>
              <a:rPr lang="es-ES" sz="1800" dirty="0" smtClean="0">
                <a:solidFill>
                  <a:srgbClr val="DF3444"/>
                </a:solidFill>
              </a:rPr>
              <a:t> </a:t>
            </a:r>
            <a:r>
              <a:rPr lang="es-ES" sz="1800" b="1" dirty="0" smtClean="0">
                <a:solidFill>
                  <a:srgbClr val="DF3444"/>
                </a:solidFill>
              </a:rPr>
              <a:t>Grupo</a:t>
            </a:r>
          </a:p>
          <a:p>
            <a:pPr>
              <a:spcBef>
                <a:spcPts val="0"/>
              </a:spcBef>
            </a:pPr>
            <a:r>
              <a:rPr lang="es-ES" sz="1800" b="1" dirty="0" smtClean="0">
                <a:solidFill>
                  <a:srgbClr val="6D41A2"/>
                </a:solidFill>
              </a:rPr>
              <a:t>                                                     </a:t>
            </a:r>
            <a:r>
              <a:rPr lang="es-ES" sz="1800" dirty="0" smtClean="0">
                <a:solidFill>
                  <a:srgbClr val="FDFC01"/>
                </a:solidFill>
              </a:rPr>
              <a:t>de</a:t>
            </a:r>
          </a:p>
          <a:p>
            <a:pPr>
              <a:spcBef>
                <a:spcPts val="0"/>
              </a:spcBef>
            </a:pPr>
            <a:r>
              <a:rPr lang="es-ES" sz="1800" b="1" dirty="0" smtClean="0">
                <a:solidFill>
                  <a:srgbClr val="6D41A2"/>
                </a:solidFill>
              </a:rPr>
              <a:t>                                                                                                              formación</a:t>
            </a:r>
            <a:endParaRPr lang="es-ES" sz="1800" b="1" dirty="0">
              <a:solidFill>
                <a:srgbClr val="6D41A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57224" y="357166"/>
            <a:ext cx="2304762" cy="6761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4 CuadroTexto"/>
          <p:cNvSpPr txBox="1"/>
          <p:nvPr/>
        </p:nvSpPr>
        <p:spPr>
          <a:xfrm>
            <a:off x="785786" y="1785926"/>
            <a:ext cx="7643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785786" y="1084676"/>
            <a:ext cx="7643866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S_tradnl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¿En qué hemos centrado?</a:t>
            </a:r>
            <a:endParaRPr kumimoji="0" lang="es-ES_tradnl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s-ES_tradn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s-ES_tradnl" sz="16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es-ES_tradn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ntercambiar información</a:t>
            </a:r>
            <a:r>
              <a:rPr kumimoji="0" lang="es-ES_tradnl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relacionada con tutoriales multimedia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s-ES_tradnl" sz="16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Crear manualillos de programas informáticos</a:t>
            </a:r>
          </a:p>
          <a:p>
            <a:pPr lvl="2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es-ES_tradnl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  <a:hlinkClick r:id="rId3"/>
              </a:rPr>
              <a:t> </a:t>
            </a:r>
            <a:r>
              <a:rPr kumimoji="0" lang="es-ES_tradnl" sz="16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  <a:hlinkClick r:id="rId3"/>
              </a:rPr>
              <a:t>Captivate</a:t>
            </a:r>
            <a:endParaRPr kumimoji="0" lang="es-ES_tradnl" sz="1600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2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s-ES_tradnl" sz="1600" b="1" dirty="0" smtClean="0">
                <a:latin typeface="Arial" pitchFamily="34" charset="0"/>
                <a:ea typeface="Calibri" pitchFamily="34" charset="0"/>
                <a:cs typeface="Times New Roman" pitchFamily="18" charset="0"/>
                <a:hlinkClick r:id="rId4"/>
              </a:rPr>
              <a:t> </a:t>
            </a:r>
            <a:r>
              <a:rPr lang="es-ES_tradnl" sz="1600" b="1" dirty="0" err="1" smtClean="0">
                <a:latin typeface="Arial" pitchFamily="34" charset="0"/>
                <a:ea typeface="Calibri" pitchFamily="34" charset="0"/>
                <a:cs typeface="Times New Roman" pitchFamily="18" charset="0"/>
                <a:hlinkClick r:id="rId4"/>
              </a:rPr>
              <a:t>Camtasia</a:t>
            </a:r>
            <a:endParaRPr lang="es-ES_tradnl" sz="1600" b="1" dirty="0" smtClean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2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es-ES_tradnl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s-ES_tradnl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  <a:hlinkClick r:id="rId5"/>
              </a:rPr>
              <a:t>Creación de </a:t>
            </a:r>
            <a:r>
              <a:rPr kumimoji="0" lang="es-ES_tradnl" sz="16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  <a:hlinkClick r:id="rId5"/>
              </a:rPr>
              <a:t>pdf</a:t>
            </a:r>
            <a:r>
              <a:rPr kumimoji="0" lang="es-ES_tradnl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  <a:hlinkClick r:id="rId5"/>
              </a:rPr>
              <a:t> multimedia</a:t>
            </a:r>
            <a:endParaRPr kumimoji="0" lang="es-ES_tradnl" sz="1600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2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s-ES_tradnl" sz="16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s-ES_tradnl" sz="1600" b="1" dirty="0" smtClean="0">
                <a:latin typeface="Arial" pitchFamily="34" charset="0"/>
                <a:ea typeface="Calibri" pitchFamily="34" charset="0"/>
                <a:cs typeface="Times New Roman" pitchFamily="18" charset="0"/>
                <a:hlinkClick r:id="rId6"/>
              </a:rPr>
              <a:t>Adobe </a:t>
            </a:r>
            <a:r>
              <a:rPr lang="es-ES_tradnl" sz="1600" b="1" dirty="0" err="1" smtClean="0">
                <a:latin typeface="Arial" pitchFamily="34" charset="0"/>
                <a:ea typeface="Calibri" pitchFamily="34" charset="0"/>
                <a:cs typeface="Times New Roman" pitchFamily="18" charset="0"/>
                <a:hlinkClick r:id="rId6"/>
              </a:rPr>
              <a:t>Connectnow</a:t>
            </a:r>
            <a:endParaRPr lang="es-ES_tradnl" sz="1600" b="1" dirty="0" smtClean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2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es-ES_tradn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s-ES_tradn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  <a:hlinkClick r:id="rId7"/>
              </a:rPr>
              <a:t>Añadir un</a:t>
            </a:r>
            <a:r>
              <a:rPr kumimoji="0" lang="es-ES_tradnl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  <a:hlinkClick r:id="rId7"/>
              </a:rPr>
              <a:t> vídeo </a:t>
            </a:r>
            <a:r>
              <a:rPr lang="es-ES_tradnl" sz="1600" b="1" dirty="0" err="1" smtClean="0">
                <a:latin typeface="Arial" pitchFamily="34" charset="0"/>
                <a:ea typeface="Calibri" pitchFamily="34" charset="0"/>
                <a:cs typeface="Times New Roman" pitchFamily="18" charset="0"/>
                <a:hlinkClick r:id="rId7"/>
              </a:rPr>
              <a:t>Yo</a:t>
            </a:r>
            <a:r>
              <a:rPr kumimoji="0" lang="es-ES_tradnl" sz="16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  <a:hlinkClick r:id="rId7"/>
              </a:rPr>
              <a:t>utube</a:t>
            </a:r>
            <a:r>
              <a:rPr kumimoji="0" lang="es-ES_tradnl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  <a:hlinkClick r:id="rId7"/>
              </a:rPr>
              <a:t> en un </a:t>
            </a:r>
            <a:r>
              <a:rPr kumimoji="0" lang="es-ES_tradnl" sz="16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  <a:hlinkClick r:id="rId7"/>
              </a:rPr>
              <a:t>Powerpoint</a:t>
            </a:r>
            <a:endParaRPr kumimoji="0" lang="es-ES_tradnl" sz="1600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s-ES_tradnl" sz="1600" b="1" dirty="0" smtClean="0">
                <a:latin typeface="Arial" pitchFamily="34" charset="0"/>
                <a:cs typeface="Times New Roman" pitchFamily="18" charset="0"/>
              </a:rPr>
              <a:t> Compartir bibliografía</a:t>
            </a: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es-ES_tradnl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Times New Roman" pitchFamily="18" charset="0"/>
              </a:rPr>
              <a:t> Intercambiar  proyectos como </a:t>
            </a:r>
            <a:r>
              <a:rPr kumimoji="0" lang="es-ES_tradnl" sz="16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Times New Roman" pitchFamily="18" charset="0"/>
                <a:hlinkClick r:id="rId8"/>
              </a:rPr>
              <a:t>Polimedia</a:t>
            </a:r>
            <a:endParaRPr kumimoji="0" lang="es-ES_tradnl" sz="1600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785786" y="285728"/>
            <a:ext cx="7643866" cy="857256"/>
          </a:xfrm>
          <a:gradFill>
            <a:gsLst>
              <a:gs pos="82000">
                <a:srgbClr val="583583"/>
              </a:gs>
              <a:gs pos="89000">
                <a:schemeClr val="tx1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9600000" scaled="0"/>
          </a:gradFill>
          <a:ln>
            <a:solidFill>
              <a:schemeClr val="accent1"/>
            </a:solidFill>
          </a:ln>
          <a:effectLst>
            <a:outerShdw algn="ctr" rotWithShape="0">
              <a:srgbClr val="6D41A2">
                <a:alpha val="39000"/>
              </a:srgbClr>
            </a:outerShdw>
          </a:effectLst>
          <a:scene3d>
            <a:camera prst="orthographicFront">
              <a:rot lat="300000" lon="21299997" rev="0"/>
            </a:camera>
            <a:lightRig rig="threePt" dir="t"/>
          </a:scene3d>
          <a:sp3d extrusionH="44450" contourW="12700" prstMaterial="legacyWireframe">
            <a:bevelT w="19050" h="25400"/>
            <a:bevelB w="25400" h="19050"/>
            <a:extrusionClr>
              <a:srgbClr val="DF3444"/>
            </a:extrusionClr>
            <a:contourClr>
              <a:srgbClr val="DF3444"/>
            </a:contourClr>
          </a:sp3d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s-ES" sz="1600" dirty="0" smtClean="0">
                <a:solidFill>
                  <a:srgbClr val="6D41A2"/>
                </a:solidFill>
              </a:rPr>
              <a:t>                    </a:t>
            </a:r>
            <a:r>
              <a:rPr lang="es-ES" sz="1600" dirty="0" smtClean="0">
                <a:solidFill>
                  <a:srgbClr val="DF3444"/>
                </a:solidFill>
              </a:rPr>
              <a:t> </a:t>
            </a:r>
            <a:r>
              <a:rPr lang="es-ES" sz="1800" b="1" dirty="0" smtClean="0">
                <a:solidFill>
                  <a:srgbClr val="DF3444"/>
                </a:solidFill>
              </a:rPr>
              <a:t>Grupo</a:t>
            </a:r>
          </a:p>
          <a:p>
            <a:pPr>
              <a:spcBef>
                <a:spcPts val="0"/>
              </a:spcBef>
            </a:pPr>
            <a:r>
              <a:rPr lang="es-ES" sz="1800" b="1" dirty="0" smtClean="0">
                <a:solidFill>
                  <a:srgbClr val="6D41A2"/>
                </a:solidFill>
              </a:rPr>
              <a:t>                                                     </a:t>
            </a:r>
            <a:r>
              <a:rPr lang="es-ES" sz="1800" dirty="0" smtClean="0">
                <a:solidFill>
                  <a:srgbClr val="FDFC01"/>
                </a:solidFill>
              </a:rPr>
              <a:t>de</a:t>
            </a:r>
          </a:p>
          <a:p>
            <a:pPr>
              <a:spcBef>
                <a:spcPts val="0"/>
              </a:spcBef>
            </a:pPr>
            <a:r>
              <a:rPr lang="es-ES" sz="1800" b="1" dirty="0" smtClean="0">
                <a:solidFill>
                  <a:srgbClr val="6D41A2"/>
                </a:solidFill>
              </a:rPr>
              <a:t>                                                                                                              formación</a:t>
            </a:r>
            <a:endParaRPr lang="es-ES" sz="1800" b="1" dirty="0">
              <a:solidFill>
                <a:srgbClr val="6D41A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57224" y="357166"/>
            <a:ext cx="2304762" cy="6761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4 CuadroTexto"/>
          <p:cNvSpPr txBox="1"/>
          <p:nvPr/>
        </p:nvSpPr>
        <p:spPr>
          <a:xfrm>
            <a:off x="785786" y="1785926"/>
            <a:ext cx="7643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642910" y="1571612"/>
            <a:ext cx="792961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s-ES_tradnl" sz="1200" b="1" dirty="0" smtClean="0">
                <a:latin typeface="Arial" pitchFamily="34" charset="0"/>
                <a:cs typeface="Times New Roman" pitchFamily="18" charset="0"/>
              </a:rPr>
              <a:t> Difundir programas </a:t>
            </a:r>
          </a:p>
          <a:p>
            <a:pPr lvl="1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s-ES_tradnl" sz="1600" b="1" dirty="0" smtClean="0">
                <a:latin typeface="Arial" pitchFamily="34" charset="0"/>
                <a:cs typeface="Times New Roman" pitchFamily="18" charset="0"/>
              </a:rPr>
              <a:t> </a:t>
            </a:r>
            <a:r>
              <a:rPr lang="es-ES_tradnl" sz="1600" b="1" dirty="0" err="1" smtClean="0">
                <a:latin typeface="Arial" pitchFamily="34" charset="0"/>
                <a:cs typeface="Times New Roman" pitchFamily="18" charset="0"/>
                <a:hlinkClick r:id="rId3"/>
              </a:rPr>
              <a:t>Wink</a:t>
            </a:r>
            <a:r>
              <a:rPr lang="es-ES_tradnl" sz="1600" b="1" dirty="0" smtClean="0">
                <a:latin typeface="Arial" pitchFamily="34" charset="0"/>
                <a:cs typeface="Times New Roman" pitchFamily="18" charset="0"/>
              </a:rPr>
              <a:t>: programa gratuito que nos permite la realización de tutoriales en formato flash.</a:t>
            </a:r>
          </a:p>
          <a:p>
            <a:pPr lvl="1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s-ES_tradnl" sz="1600" b="1" dirty="0" smtClean="0">
                <a:latin typeface="Arial" pitchFamily="34" charset="0"/>
                <a:cs typeface="Times New Roman" pitchFamily="18" charset="0"/>
              </a:rPr>
              <a:t> </a:t>
            </a:r>
            <a:r>
              <a:rPr lang="es-ES_tradnl" sz="1600" b="1" dirty="0" smtClean="0">
                <a:latin typeface="Arial" pitchFamily="34" charset="0"/>
                <a:cs typeface="Times New Roman" pitchFamily="18" charset="0"/>
                <a:hlinkClick r:id="rId4"/>
              </a:rPr>
              <a:t>Adobe </a:t>
            </a:r>
            <a:r>
              <a:rPr lang="es-ES_tradnl" sz="1600" b="1" dirty="0" err="1" smtClean="0">
                <a:latin typeface="Arial" pitchFamily="34" charset="0"/>
                <a:cs typeface="Times New Roman" pitchFamily="18" charset="0"/>
                <a:hlinkClick r:id="rId4"/>
              </a:rPr>
              <a:t>Connectnow</a:t>
            </a:r>
            <a:r>
              <a:rPr lang="es-ES_tradnl" sz="1600" b="1" dirty="0" smtClean="0">
                <a:latin typeface="Arial" pitchFamily="34" charset="0"/>
                <a:cs typeface="Times New Roman" pitchFamily="18" charset="0"/>
              </a:rPr>
              <a:t>:  es un </a:t>
            </a:r>
            <a:r>
              <a:rPr lang="es-ES_tradnl" sz="1600" b="1" dirty="0" err="1" smtClean="0">
                <a:latin typeface="Arial" pitchFamily="34" charset="0"/>
                <a:cs typeface="Times New Roman" pitchFamily="18" charset="0"/>
              </a:rPr>
              <a:t>webconferencing</a:t>
            </a:r>
            <a:r>
              <a:rPr lang="es-ES_tradnl" sz="1600" b="1" dirty="0" smtClean="0">
                <a:latin typeface="Arial" pitchFamily="34" charset="0"/>
                <a:cs typeface="Times New Roman" pitchFamily="18" charset="0"/>
              </a:rPr>
              <a:t> que nos permite intercomunicarnos con tres usuarios al permitirles ver lo que está sucediendo en nuestro ordenador. Nos podemos comunica con ellos a través de voz IP o chat.</a:t>
            </a:r>
          </a:p>
          <a:p>
            <a:pPr lvl="1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s-ES_tradnl" sz="1600" b="1" dirty="0" smtClean="0">
                <a:latin typeface="Arial" pitchFamily="34" charset="0"/>
                <a:cs typeface="Times New Roman" pitchFamily="18" charset="0"/>
              </a:rPr>
              <a:t> </a:t>
            </a:r>
            <a:r>
              <a:rPr lang="es-ES_tradnl" sz="1600" b="1" dirty="0" err="1" smtClean="0">
                <a:latin typeface="Arial" pitchFamily="34" charset="0"/>
                <a:cs typeface="Times New Roman" pitchFamily="18" charset="0"/>
                <a:hlinkClick r:id="rId5"/>
              </a:rPr>
              <a:t>Screenr</a:t>
            </a:r>
            <a:r>
              <a:rPr lang="es-ES_tradnl" sz="1600" b="1" dirty="0" smtClean="0">
                <a:latin typeface="Arial" pitchFamily="34" charset="0"/>
                <a:cs typeface="Times New Roman" pitchFamily="18" charset="0"/>
              </a:rPr>
              <a:t>: </a:t>
            </a:r>
            <a:r>
              <a:rPr lang="es-ES_tradnl" sz="1600" b="1" dirty="0" err="1" smtClean="0">
                <a:latin typeface="Arial" pitchFamily="34" charset="0"/>
                <a:cs typeface="Times New Roman" pitchFamily="18" charset="0"/>
              </a:rPr>
              <a:t>screencast</a:t>
            </a:r>
            <a:r>
              <a:rPr lang="es-ES_tradnl" sz="1600" b="1" dirty="0" smtClean="0">
                <a:latin typeface="Arial" pitchFamily="34" charset="0"/>
                <a:cs typeface="Times New Roman" pitchFamily="18" charset="0"/>
              </a:rPr>
              <a:t> que integra vídeos en </a:t>
            </a:r>
            <a:r>
              <a:rPr lang="es-ES_tradnl" sz="1600" b="1" dirty="0" err="1" smtClean="0">
                <a:latin typeface="Arial" pitchFamily="34" charset="0"/>
                <a:cs typeface="Times New Roman" pitchFamily="18" charset="0"/>
              </a:rPr>
              <a:t>Twitter</a:t>
            </a:r>
            <a:endParaRPr lang="es-ES_tradnl" sz="1600" b="1" dirty="0" smtClean="0">
              <a:latin typeface="Arial" pitchFamily="34" charset="0"/>
              <a:cs typeface="Times New Roman" pitchFamily="18" charset="0"/>
            </a:endParaRPr>
          </a:p>
          <a:p>
            <a:pPr lvl="1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s-ES_tradnl" sz="1600" b="1" dirty="0" smtClean="0">
                <a:latin typeface="Arial" pitchFamily="34" charset="0"/>
                <a:cs typeface="Times New Roman" pitchFamily="18" charset="0"/>
              </a:rPr>
              <a:t> </a:t>
            </a:r>
            <a:r>
              <a:rPr lang="es-ES_tradnl" sz="1600" b="1" dirty="0" err="1" smtClean="0">
                <a:latin typeface="Arial" pitchFamily="34" charset="0"/>
                <a:cs typeface="Times New Roman" pitchFamily="18" charset="0"/>
                <a:hlinkClick r:id="rId6"/>
              </a:rPr>
              <a:t>Ispring</a:t>
            </a:r>
            <a:r>
              <a:rPr lang="es-ES_tradnl" sz="1600" b="1" dirty="0" smtClean="0">
                <a:latin typeface="Arial" pitchFamily="34" charset="0"/>
                <a:cs typeface="Times New Roman" pitchFamily="18" charset="0"/>
              </a:rPr>
              <a:t>: nos permite incorporar en un </a:t>
            </a:r>
            <a:r>
              <a:rPr lang="es-ES_tradnl" sz="1600" b="1" dirty="0" err="1" smtClean="0">
                <a:latin typeface="Arial" pitchFamily="34" charset="0"/>
                <a:cs typeface="Times New Roman" pitchFamily="18" charset="0"/>
              </a:rPr>
              <a:t>Powerpoint</a:t>
            </a:r>
            <a:r>
              <a:rPr lang="es-ES_tradnl" sz="1600" b="1" dirty="0" smtClean="0">
                <a:latin typeface="Arial" pitchFamily="34" charset="0"/>
                <a:cs typeface="Times New Roman" pitchFamily="18" charset="0"/>
              </a:rPr>
              <a:t> un vídeo </a:t>
            </a:r>
            <a:r>
              <a:rPr lang="es-ES_tradnl" sz="1600" b="1" dirty="0" err="1" smtClean="0">
                <a:latin typeface="Arial" pitchFamily="34" charset="0"/>
                <a:cs typeface="Times New Roman" pitchFamily="18" charset="0"/>
              </a:rPr>
              <a:t>Youtube</a:t>
            </a:r>
            <a:r>
              <a:rPr lang="es-ES_tradnl" sz="1600" b="1" dirty="0" smtClean="0">
                <a:latin typeface="Arial" pitchFamily="34" charset="0"/>
                <a:cs typeface="Times New Roman" pitchFamily="18" charset="0"/>
              </a:rPr>
              <a:t>, un flash o transformar al mismo en un fichero </a:t>
            </a:r>
            <a:r>
              <a:rPr lang="es-ES_tradnl" sz="1600" b="1" dirty="0" err="1" smtClean="0">
                <a:latin typeface="Arial" pitchFamily="34" charset="0"/>
                <a:cs typeface="Times New Roman" pitchFamily="18" charset="0"/>
              </a:rPr>
              <a:t>swf</a:t>
            </a:r>
            <a:r>
              <a:rPr lang="es-ES_tradnl" sz="1600" b="1" dirty="0" smtClean="0">
                <a:latin typeface="Arial" pitchFamily="34" charset="0"/>
                <a:cs typeface="Times New Roman" pitchFamily="18" charset="0"/>
              </a:rPr>
              <a:t>. </a:t>
            </a:r>
            <a:endParaRPr lang="es-ES_tradnl" sz="1600" b="1" dirty="0" smtClean="0">
              <a:latin typeface="Arial" pitchFamily="34" charset="0"/>
              <a:cs typeface="Arial" pitchFamily="34" charset="0"/>
            </a:endParaRP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785786" y="285728"/>
            <a:ext cx="7643866" cy="857256"/>
          </a:xfrm>
          <a:gradFill>
            <a:gsLst>
              <a:gs pos="82000">
                <a:srgbClr val="583583"/>
              </a:gs>
              <a:gs pos="89000">
                <a:schemeClr val="tx1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9600000" scaled="0"/>
          </a:gradFill>
          <a:ln>
            <a:solidFill>
              <a:schemeClr val="accent1"/>
            </a:solidFill>
          </a:ln>
          <a:effectLst>
            <a:outerShdw algn="ctr" rotWithShape="0">
              <a:srgbClr val="6D41A2">
                <a:alpha val="39000"/>
              </a:srgbClr>
            </a:outerShdw>
          </a:effectLst>
          <a:scene3d>
            <a:camera prst="orthographicFront">
              <a:rot lat="300000" lon="21299997" rev="0"/>
            </a:camera>
            <a:lightRig rig="threePt" dir="t"/>
          </a:scene3d>
          <a:sp3d extrusionH="44450" contourW="12700" prstMaterial="legacyWireframe">
            <a:bevelT w="19050" h="25400"/>
            <a:bevelB w="25400" h="19050"/>
            <a:extrusionClr>
              <a:srgbClr val="DF3444"/>
            </a:extrusionClr>
            <a:contourClr>
              <a:srgbClr val="DF3444"/>
            </a:contourClr>
          </a:sp3d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s-ES" sz="1600" dirty="0" smtClean="0">
                <a:solidFill>
                  <a:srgbClr val="6D41A2"/>
                </a:solidFill>
              </a:rPr>
              <a:t>                    </a:t>
            </a:r>
            <a:r>
              <a:rPr lang="es-ES" sz="1600" dirty="0" smtClean="0">
                <a:solidFill>
                  <a:srgbClr val="DF3444"/>
                </a:solidFill>
              </a:rPr>
              <a:t> </a:t>
            </a:r>
            <a:r>
              <a:rPr lang="es-ES" sz="1800" b="1" dirty="0" smtClean="0">
                <a:solidFill>
                  <a:srgbClr val="DF3444"/>
                </a:solidFill>
              </a:rPr>
              <a:t>Grupo</a:t>
            </a:r>
          </a:p>
          <a:p>
            <a:pPr>
              <a:spcBef>
                <a:spcPts val="0"/>
              </a:spcBef>
            </a:pPr>
            <a:r>
              <a:rPr lang="es-ES" sz="1800" b="1" dirty="0" smtClean="0">
                <a:solidFill>
                  <a:srgbClr val="6D41A2"/>
                </a:solidFill>
              </a:rPr>
              <a:t>                                                     </a:t>
            </a:r>
            <a:r>
              <a:rPr lang="es-ES" sz="1800" dirty="0" smtClean="0">
                <a:solidFill>
                  <a:srgbClr val="FDFC01"/>
                </a:solidFill>
              </a:rPr>
              <a:t>de</a:t>
            </a:r>
          </a:p>
          <a:p>
            <a:pPr>
              <a:spcBef>
                <a:spcPts val="0"/>
              </a:spcBef>
            </a:pPr>
            <a:r>
              <a:rPr lang="es-ES" sz="1800" b="1" dirty="0" smtClean="0">
                <a:solidFill>
                  <a:srgbClr val="6D41A2"/>
                </a:solidFill>
              </a:rPr>
              <a:t>                                                                                                              formación</a:t>
            </a:r>
            <a:endParaRPr lang="es-ES" sz="1800" b="1" dirty="0">
              <a:solidFill>
                <a:srgbClr val="6D41A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857224" y="357166"/>
            <a:ext cx="2304762" cy="6761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4 CuadroTexto"/>
          <p:cNvSpPr txBox="1"/>
          <p:nvPr/>
        </p:nvSpPr>
        <p:spPr>
          <a:xfrm>
            <a:off x="785786" y="1785926"/>
            <a:ext cx="7643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</p:spTree>
    <p:controls>
      <p:control spid="1028" name="ShockwaveFlash1" r:id="rId2" imgW="5397144" imgH="4382112"/>
    </p:controls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785786" y="285728"/>
            <a:ext cx="7643866" cy="857256"/>
          </a:xfrm>
          <a:gradFill>
            <a:gsLst>
              <a:gs pos="82000">
                <a:srgbClr val="583583"/>
              </a:gs>
              <a:gs pos="89000">
                <a:schemeClr val="tx1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9600000" scaled="0"/>
          </a:gradFill>
          <a:ln>
            <a:solidFill>
              <a:schemeClr val="accent1"/>
            </a:solidFill>
          </a:ln>
          <a:effectLst>
            <a:outerShdw algn="ctr" rotWithShape="0">
              <a:srgbClr val="6D41A2">
                <a:alpha val="39000"/>
              </a:srgbClr>
            </a:outerShdw>
          </a:effectLst>
          <a:scene3d>
            <a:camera prst="orthographicFront">
              <a:rot lat="300000" lon="21299997" rev="0"/>
            </a:camera>
            <a:lightRig rig="threePt" dir="t"/>
          </a:scene3d>
          <a:sp3d extrusionH="44450" contourW="12700" prstMaterial="legacyWireframe">
            <a:bevelT w="19050" h="25400"/>
            <a:bevelB w="25400" h="19050"/>
            <a:extrusionClr>
              <a:srgbClr val="DF3444"/>
            </a:extrusionClr>
            <a:contourClr>
              <a:srgbClr val="DF3444"/>
            </a:contourClr>
          </a:sp3d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s-ES" sz="1600" dirty="0" smtClean="0">
                <a:solidFill>
                  <a:srgbClr val="6D41A2"/>
                </a:solidFill>
              </a:rPr>
              <a:t>                    </a:t>
            </a:r>
            <a:r>
              <a:rPr lang="es-ES" sz="1600" dirty="0" smtClean="0">
                <a:solidFill>
                  <a:srgbClr val="DF3444"/>
                </a:solidFill>
              </a:rPr>
              <a:t> </a:t>
            </a:r>
            <a:r>
              <a:rPr lang="es-ES" sz="1800" b="1" dirty="0" smtClean="0">
                <a:solidFill>
                  <a:srgbClr val="DF3444"/>
                </a:solidFill>
              </a:rPr>
              <a:t>Grupo</a:t>
            </a:r>
          </a:p>
          <a:p>
            <a:pPr>
              <a:spcBef>
                <a:spcPts val="0"/>
              </a:spcBef>
            </a:pPr>
            <a:r>
              <a:rPr lang="es-ES" sz="1800" b="1" dirty="0" smtClean="0">
                <a:solidFill>
                  <a:srgbClr val="6D41A2"/>
                </a:solidFill>
              </a:rPr>
              <a:t>                                                     </a:t>
            </a:r>
            <a:r>
              <a:rPr lang="es-ES" sz="1800" dirty="0" smtClean="0">
                <a:solidFill>
                  <a:srgbClr val="FDFC01"/>
                </a:solidFill>
              </a:rPr>
              <a:t>de</a:t>
            </a:r>
          </a:p>
          <a:p>
            <a:pPr>
              <a:spcBef>
                <a:spcPts val="0"/>
              </a:spcBef>
            </a:pPr>
            <a:r>
              <a:rPr lang="es-ES" sz="1800" b="1" dirty="0" smtClean="0">
                <a:solidFill>
                  <a:srgbClr val="6D41A2"/>
                </a:solidFill>
              </a:rPr>
              <a:t>                                                                                                              formación</a:t>
            </a:r>
            <a:endParaRPr lang="es-ES" sz="1800" b="1" dirty="0">
              <a:solidFill>
                <a:srgbClr val="6D41A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57224" y="357166"/>
            <a:ext cx="2304762" cy="6761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4 CuadroTexto"/>
          <p:cNvSpPr txBox="1"/>
          <p:nvPr/>
        </p:nvSpPr>
        <p:spPr>
          <a:xfrm>
            <a:off x="785786" y="1785926"/>
            <a:ext cx="7643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642910" y="1500174"/>
            <a:ext cx="7643866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s-ES_tradnl" b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¿ Qué debemos mejorar?</a:t>
            </a:r>
          </a:p>
          <a:p>
            <a:pPr marL="0" marR="0" lvl="0" indent="0" algn="just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s-ES_tradnl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I</a:t>
            </a:r>
            <a:r>
              <a:rPr lang="es-ES_tradnl" sz="14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ncorporar  la bibliografía intercambiada a la web de </a:t>
            </a:r>
            <a:r>
              <a:rPr lang="es-ES_tradnl" sz="1400" b="1" dirty="0" err="1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Expania</a:t>
            </a:r>
            <a:r>
              <a:rPr lang="es-ES_tradnl" sz="14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. (carpeta compartida </a:t>
            </a:r>
            <a:r>
              <a:rPr lang="es-ES_tradnl" sz="1400" b="1" dirty="0" err="1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Refworks</a:t>
            </a:r>
            <a:r>
              <a:rPr lang="es-ES_tradnl" sz="1400" b="1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) </a:t>
            </a:r>
            <a:endParaRPr lang="es-ES_tradnl" sz="1400" b="1" dirty="0" smtClean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s-ES_tradnl" sz="14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 Diversificar los temas para conocer con el objetivo de conocer las ventajas de la web 2.0 en la formación de usuarios</a:t>
            </a:r>
          </a:p>
          <a:p>
            <a:pPr marL="0" marR="0" lvl="0" indent="0" algn="just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s-ES_tradnl" sz="14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Potenciar las herramientas colaborativas que nos ofrece la web de </a:t>
            </a:r>
            <a:r>
              <a:rPr lang="es-ES_tradnl" sz="1400" b="1" dirty="0" err="1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Expania</a:t>
            </a:r>
            <a:r>
              <a:rPr lang="es-ES_tradnl" sz="14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, etc.</a:t>
            </a:r>
          </a:p>
          <a:p>
            <a:pPr marL="0" marR="0" lvl="0" indent="0" algn="just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s-ES_tradnl" sz="14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Fomentar el intercambio de ideas y experiencias.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785786" y="285728"/>
            <a:ext cx="7643866" cy="857256"/>
          </a:xfrm>
          <a:gradFill>
            <a:gsLst>
              <a:gs pos="82000">
                <a:srgbClr val="583583"/>
              </a:gs>
              <a:gs pos="89000">
                <a:schemeClr val="tx1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9600000" scaled="0"/>
          </a:gradFill>
          <a:ln>
            <a:solidFill>
              <a:schemeClr val="accent1"/>
            </a:solidFill>
          </a:ln>
          <a:effectLst>
            <a:outerShdw algn="ctr" rotWithShape="0">
              <a:srgbClr val="6D41A2">
                <a:alpha val="39000"/>
              </a:srgbClr>
            </a:outerShdw>
          </a:effectLst>
          <a:scene3d>
            <a:camera prst="orthographicFront">
              <a:rot lat="300000" lon="21299997" rev="0"/>
            </a:camera>
            <a:lightRig rig="threePt" dir="t"/>
          </a:scene3d>
          <a:sp3d extrusionH="44450" contourW="12700" prstMaterial="legacyWireframe">
            <a:bevelT w="19050" h="25400"/>
            <a:bevelB w="25400" h="19050"/>
            <a:extrusionClr>
              <a:srgbClr val="DF3444"/>
            </a:extrusionClr>
            <a:contourClr>
              <a:srgbClr val="DF3444"/>
            </a:contourClr>
          </a:sp3d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s-ES" sz="1600" dirty="0" smtClean="0">
                <a:solidFill>
                  <a:srgbClr val="6D41A2"/>
                </a:solidFill>
              </a:rPr>
              <a:t>                    </a:t>
            </a:r>
            <a:r>
              <a:rPr lang="es-ES" sz="1600" dirty="0" smtClean="0">
                <a:solidFill>
                  <a:srgbClr val="DF3444"/>
                </a:solidFill>
              </a:rPr>
              <a:t> </a:t>
            </a:r>
            <a:r>
              <a:rPr lang="es-ES" sz="1800" b="1" dirty="0" smtClean="0">
                <a:solidFill>
                  <a:srgbClr val="DF3444"/>
                </a:solidFill>
              </a:rPr>
              <a:t>Grupo</a:t>
            </a:r>
          </a:p>
          <a:p>
            <a:pPr>
              <a:spcBef>
                <a:spcPts val="0"/>
              </a:spcBef>
            </a:pPr>
            <a:r>
              <a:rPr lang="es-ES" sz="1800" b="1" dirty="0" smtClean="0">
                <a:solidFill>
                  <a:srgbClr val="6D41A2"/>
                </a:solidFill>
              </a:rPr>
              <a:t>                                                     </a:t>
            </a:r>
            <a:r>
              <a:rPr lang="es-ES" sz="1800" dirty="0" smtClean="0">
                <a:solidFill>
                  <a:srgbClr val="FDFC01"/>
                </a:solidFill>
              </a:rPr>
              <a:t>de</a:t>
            </a:r>
          </a:p>
          <a:p>
            <a:pPr>
              <a:spcBef>
                <a:spcPts val="0"/>
              </a:spcBef>
            </a:pPr>
            <a:r>
              <a:rPr lang="es-ES" sz="1800" b="1" dirty="0" smtClean="0">
                <a:solidFill>
                  <a:srgbClr val="6D41A2"/>
                </a:solidFill>
              </a:rPr>
              <a:t>                                                                                                                  formación</a:t>
            </a:r>
            <a:endParaRPr lang="es-ES" sz="1800" b="1" dirty="0">
              <a:solidFill>
                <a:srgbClr val="6D41A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57224" y="357166"/>
            <a:ext cx="2304762" cy="6761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3 Rectángulo"/>
          <p:cNvSpPr/>
          <p:nvPr/>
        </p:nvSpPr>
        <p:spPr>
          <a:xfrm>
            <a:off x="785786" y="1643050"/>
            <a:ext cx="7500974" cy="4364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endParaRPr lang="es-ES_tradnl" sz="1300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142976" y="1357298"/>
            <a:ext cx="750099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s-ES_tradnl" b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Ideas para el 2010</a:t>
            </a:r>
          </a:p>
          <a:p>
            <a:pPr algn="just">
              <a:lnSpc>
                <a:spcPct val="200000"/>
              </a:lnSpc>
              <a:buFont typeface="Arial" charset="0"/>
              <a:buChar char="•"/>
            </a:pPr>
            <a:r>
              <a:rPr lang="es-ES_tradnl" sz="1600" b="1" dirty="0" smtClean="0">
                <a:ea typeface="Calibri" pitchFamily="34" charset="0"/>
                <a:cs typeface="Times New Roman" pitchFamily="18" charset="0"/>
              </a:rPr>
              <a:t> Trabajar en la formación de usuarios por medio de blog, wiki, </a:t>
            </a:r>
            <a:r>
              <a:rPr lang="es-ES_tradnl" sz="1600" b="1" dirty="0" err="1" smtClean="0">
                <a:ea typeface="Calibri" pitchFamily="34" charset="0"/>
                <a:cs typeface="Times New Roman" pitchFamily="18" charset="0"/>
              </a:rPr>
              <a:t>podcast</a:t>
            </a:r>
            <a:r>
              <a:rPr lang="es-ES_tradnl" sz="1600" b="1" dirty="0" smtClean="0">
                <a:ea typeface="Calibri" pitchFamily="34" charset="0"/>
                <a:cs typeface="Times New Roman" pitchFamily="18" charset="0"/>
              </a:rPr>
              <a:t>, etc.</a:t>
            </a:r>
          </a:p>
          <a:p>
            <a:pPr algn="just">
              <a:lnSpc>
                <a:spcPct val="200000"/>
              </a:lnSpc>
              <a:buFont typeface="Arial" charset="0"/>
              <a:buChar char="•"/>
            </a:pPr>
            <a:r>
              <a:rPr lang="es-ES_tradnl" sz="1600" b="1" dirty="0" smtClean="0">
                <a:ea typeface="Calibri" pitchFamily="34" charset="0"/>
                <a:cs typeface="Times New Roman" pitchFamily="18" charset="0"/>
              </a:rPr>
              <a:t> Intercambiar políticas e ideas de formación que puedan desarrollarse en plataformas como </a:t>
            </a:r>
            <a:r>
              <a:rPr lang="es-ES_tradnl" sz="1600" b="1" dirty="0" err="1" smtClean="0">
                <a:ea typeface="Calibri" pitchFamily="34" charset="0"/>
                <a:cs typeface="Times New Roman" pitchFamily="18" charset="0"/>
              </a:rPr>
              <a:t>Moodle</a:t>
            </a:r>
            <a:r>
              <a:rPr lang="es-ES_tradnl" sz="1600" b="1" dirty="0" smtClean="0">
                <a:ea typeface="Calibri" pitchFamily="34" charset="0"/>
                <a:cs typeface="Times New Roman" pitchFamily="18" charset="0"/>
              </a:rPr>
              <a:t> o </a:t>
            </a:r>
            <a:r>
              <a:rPr lang="es-ES_tradnl" sz="1600" b="1" dirty="0" err="1" smtClean="0">
                <a:ea typeface="Calibri" pitchFamily="34" charset="0"/>
                <a:cs typeface="Times New Roman" pitchFamily="18" charset="0"/>
              </a:rPr>
              <a:t>Sakai</a:t>
            </a:r>
            <a:endParaRPr lang="es-ES_tradnl" sz="1600" b="1" dirty="0" smtClean="0">
              <a:ea typeface="Calibri" pitchFamily="34" charset="0"/>
              <a:cs typeface="Times New Roman" pitchFamily="18" charset="0"/>
            </a:endParaRPr>
          </a:p>
          <a:p>
            <a:pPr algn="just">
              <a:lnSpc>
                <a:spcPct val="200000"/>
              </a:lnSpc>
              <a:buFont typeface="Arial" charset="0"/>
              <a:buChar char="•"/>
            </a:pPr>
            <a:r>
              <a:rPr lang="es-ES_tradnl" sz="1600" b="1" dirty="0" smtClean="0">
                <a:ea typeface="Calibri" pitchFamily="34" charset="0"/>
                <a:cs typeface="Times New Roman" pitchFamily="18" charset="0"/>
              </a:rPr>
              <a:t>  Analizar las posibilidades de formación  de los </a:t>
            </a:r>
            <a:r>
              <a:rPr lang="es-ES_tradnl" sz="1600" b="1" dirty="0" err="1" smtClean="0">
                <a:ea typeface="Calibri" pitchFamily="34" charset="0"/>
                <a:cs typeface="Times New Roman" pitchFamily="18" charset="0"/>
              </a:rPr>
              <a:t>webconferencing</a:t>
            </a:r>
            <a:r>
              <a:rPr lang="es-ES_tradnl" sz="1600" b="1" dirty="0" smtClean="0">
                <a:ea typeface="Calibri" pitchFamily="34" charset="0"/>
                <a:cs typeface="Times New Roman" pitchFamily="18" charset="0"/>
              </a:rPr>
              <a:t>  como </a:t>
            </a:r>
            <a:r>
              <a:rPr lang="es-ES_tradnl" sz="1600" b="1" dirty="0" err="1" smtClean="0">
                <a:ea typeface="Calibri" pitchFamily="34" charset="0"/>
                <a:cs typeface="Times New Roman" pitchFamily="18" charset="0"/>
              </a:rPr>
              <a:t>Webex</a:t>
            </a:r>
            <a:r>
              <a:rPr lang="es-ES_tradnl" sz="1600" b="1" dirty="0" smtClean="0">
                <a:ea typeface="Calibri" pitchFamily="34" charset="0"/>
                <a:cs typeface="Times New Roman" pitchFamily="18" charset="0"/>
              </a:rPr>
              <a:t>, Adobe </a:t>
            </a:r>
            <a:r>
              <a:rPr lang="es-ES_tradnl" sz="1600" b="1" dirty="0" err="1" smtClean="0">
                <a:ea typeface="Calibri" pitchFamily="34" charset="0"/>
                <a:cs typeface="Times New Roman" pitchFamily="18" charset="0"/>
              </a:rPr>
              <a:t>Connectpro</a:t>
            </a:r>
            <a:r>
              <a:rPr lang="es-ES_tradnl" sz="1600" b="1" dirty="0" smtClean="0">
                <a:ea typeface="Calibri" pitchFamily="34" charset="0"/>
                <a:cs typeface="Times New Roman" pitchFamily="18" charset="0"/>
              </a:rPr>
              <a:t>, etc.</a:t>
            </a:r>
          </a:p>
          <a:p>
            <a:pPr algn="just">
              <a:lnSpc>
                <a:spcPct val="200000"/>
              </a:lnSpc>
              <a:buFont typeface="Arial" charset="0"/>
              <a:buChar char="•"/>
            </a:pPr>
            <a:r>
              <a:rPr lang="es-ES_tradnl" sz="1600" b="1" dirty="0" smtClean="0">
                <a:ea typeface="Calibri" pitchFamily="34" charset="0"/>
                <a:cs typeface="Times New Roman" pitchFamily="18" charset="0"/>
              </a:rPr>
              <a:t> Estudiar e investigar las ventajas que nos ofrecen herramientas como </a:t>
            </a:r>
            <a:r>
              <a:rPr lang="es-ES_tradnl" sz="1600" b="1" dirty="0" err="1" smtClean="0">
                <a:ea typeface="Calibri" pitchFamily="34" charset="0"/>
                <a:cs typeface="Times New Roman" pitchFamily="18" charset="0"/>
              </a:rPr>
              <a:t>Youtube</a:t>
            </a:r>
            <a:r>
              <a:rPr lang="es-ES_tradnl" sz="1600" b="1" dirty="0" smtClean="0">
                <a:ea typeface="Calibri" pitchFamily="34" charset="0"/>
                <a:cs typeface="Times New Roman" pitchFamily="18" charset="0"/>
              </a:rPr>
              <a:t> o similares</a:t>
            </a:r>
            <a:endParaRPr lang="es-ES_tradnl" sz="1600" b="1" dirty="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785786" y="285728"/>
            <a:ext cx="7643866" cy="857256"/>
          </a:xfrm>
          <a:gradFill>
            <a:gsLst>
              <a:gs pos="82000">
                <a:srgbClr val="583583"/>
              </a:gs>
              <a:gs pos="89000">
                <a:schemeClr val="tx1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9600000" scaled="0"/>
          </a:gradFill>
          <a:ln>
            <a:solidFill>
              <a:schemeClr val="accent1"/>
            </a:solidFill>
          </a:ln>
          <a:effectLst>
            <a:outerShdw algn="ctr" rotWithShape="0">
              <a:srgbClr val="6D41A2">
                <a:alpha val="39000"/>
              </a:srgbClr>
            </a:outerShdw>
          </a:effectLst>
          <a:scene3d>
            <a:camera prst="orthographicFront">
              <a:rot lat="300000" lon="21299997" rev="0"/>
            </a:camera>
            <a:lightRig rig="threePt" dir="t"/>
          </a:scene3d>
          <a:sp3d extrusionH="44450" contourW="12700" prstMaterial="legacyWireframe">
            <a:bevelT w="19050" h="25400"/>
            <a:bevelB w="25400" h="19050"/>
            <a:extrusionClr>
              <a:srgbClr val="DF3444"/>
            </a:extrusionClr>
            <a:contourClr>
              <a:srgbClr val="DF3444"/>
            </a:contourClr>
          </a:sp3d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s-ES" sz="1600" dirty="0" smtClean="0">
                <a:solidFill>
                  <a:srgbClr val="6D41A2"/>
                </a:solidFill>
              </a:rPr>
              <a:t>                    </a:t>
            </a:r>
            <a:r>
              <a:rPr lang="es-ES" sz="1600" dirty="0" smtClean="0">
                <a:solidFill>
                  <a:srgbClr val="DF3444"/>
                </a:solidFill>
              </a:rPr>
              <a:t> </a:t>
            </a:r>
            <a:r>
              <a:rPr lang="es-ES" sz="1800" b="1" dirty="0" smtClean="0">
                <a:solidFill>
                  <a:srgbClr val="DF3444"/>
                </a:solidFill>
              </a:rPr>
              <a:t>Grupo</a:t>
            </a:r>
          </a:p>
          <a:p>
            <a:pPr>
              <a:spcBef>
                <a:spcPts val="0"/>
              </a:spcBef>
            </a:pPr>
            <a:r>
              <a:rPr lang="es-ES" sz="1800" b="1" dirty="0" smtClean="0">
                <a:solidFill>
                  <a:srgbClr val="6D41A2"/>
                </a:solidFill>
              </a:rPr>
              <a:t>                                                     </a:t>
            </a:r>
            <a:r>
              <a:rPr lang="es-ES" sz="1800" dirty="0" smtClean="0">
                <a:solidFill>
                  <a:srgbClr val="FDFC01"/>
                </a:solidFill>
              </a:rPr>
              <a:t>de</a:t>
            </a:r>
          </a:p>
          <a:p>
            <a:pPr>
              <a:spcBef>
                <a:spcPts val="0"/>
              </a:spcBef>
            </a:pPr>
            <a:r>
              <a:rPr lang="es-ES" sz="1800" b="1" dirty="0" smtClean="0">
                <a:solidFill>
                  <a:srgbClr val="6D41A2"/>
                </a:solidFill>
              </a:rPr>
              <a:t>                                                                                                                  formación</a:t>
            </a:r>
            <a:endParaRPr lang="es-ES" sz="1800" b="1" dirty="0">
              <a:solidFill>
                <a:srgbClr val="6D41A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57224" y="357166"/>
            <a:ext cx="2304762" cy="6761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500034" y="2310206"/>
            <a:ext cx="7643866" cy="3985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s-ES" b="1" dirty="0" smtClean="0">
                <a:solidFill>
                  <a:srgbClr val="6D41A2"/>
                </a:solidFill>
              </a:rPr>
              <a:t>Principios de los materiales multimedia</a:t>
            </a:r>
          </a:p>
          <a:p>
            <a:pPr lvl="1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s-ES" sz="1600" b="1" dirty="0" smtClean="0"/>
              <a:t>  Simplicidad – Didáctica – Legibilidad – </a:t>
            </a:r>
            <a:r>
              <a:rPr lang="es-ES" sz="1600" b="1" dirty="0" err="1" smtClean="0"/>
              <a:t>Dinamicidad</a:t>
            </a:r>
            <a:r>
              <a:rPr lang="es-ES" sz="1600" b="1" dirty="0" smtClean="0"/>
              <a:t> – </a:t>
            </a:r>
            <a:r>
              <a:rPr lang="es-ES" sz="1600" b="1" dirty="0" err="1" smtClean="0"/>
              <a:t>Interactidad</a:t>
            </a:r>
            <a:r>
              <a:rPr lang="es-ES" sz="1600" b="1" dirty="0" smtClean="0"/>
              <a:t> – </a:t>
            </a:r>
            <a:r>
              <a:rPr lang="es-ES" sz="1600" b="1" dirty="0" err="1" smtClean="0"/>
              <a:t>Hipertextualidad</a:t>
            </a:r>
            <a:r>
              <a:rPr lang="es-ES" sz="1600" b="1" dirty="0" smtClean="0"/>
              <a:t> – Flexibilidad</a:t>
            </a: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s-ES" b="1" dirty="0" smtClean="0">
                <a:solidFill>
                  <a:srgbClr val="6D41A2"/>
                </a:solidFill>
              </a:rPr>
              <a:t> Diseño de tutoriales multimedia</a:t>
            </a:r>
          </a:p>
          <a:p>
            <a:pPr lvl="1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s-ES" sz="1600" b="1" dirty="0" smtClean="0"/>
              <a:t> Modelo  </a:t>
            </a:r>
            <a:r>
              <a:rPr lang="es-ES" sz="1600" b="1" dirty="0" err="1" smtClean="0"/>
              <a:t>Instruccional</a:t>
            </a:r>
            <a:r>
              <a:rPr lang="es-ES" sz="1600" b="1" dirty="0" smtClean="0"/>
              <a:t>: ADDIE</a:t>
            </a:r>
          </a:p>
          <a:p>
            <a:pPr lvl="1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s-ES" sz="1600" b="1" dirty="0" smtClean="0"/>
              <a:t> Diseño: Qué –Para qué – Para quién – Dónde</a:t>
            </a:r>
          </a:p>
          <a:p>
            <a:pPr lvl="1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s-ES" sz="1600" b="1" dirty="0" smtClean="0"/>
              <a:t> El guión: Documento donde se planifica con detalles los necesarios  para la realización de un vídeo, material multimedia…</a:t>
            </a: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s-ES" b="1" dirty="0" smtClean="0">
                <a:solidFill>
                  <a:srgbClr val="6D41A2"/>
                </a:solidFill>
              </a:rPr>
              <a:t> Intercambio de proyectos y programas</a:t>
            </a:r>
          </a:p>
          <a:p>
            <a:pPr marL="0" marR="0" lvl="0" indent="0" algn="just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s-ES_tradnl" sz="1400" b="1" dirty="0" smtClean="0">
                <a:solidFill>
                  <a:srgbClr val="6D41A2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	 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785786" y="1500174"/>
            <a:ext cx="6429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C00000"/>
                </a:solidFill>
              </a:rPr>
              <a:t>Taller del grupo de formación de  </a:t>
            </a:r>
            <a:r>
              <a:rPr lang="es-ES" sz="2400" b="1" dirty="0" err="1" smtClean="0">
                <a:solidFill>
                  <a:srgbClr val="C00000"/>
                </a:solidFill>
              </a:rPr>
              <a:t>Expania</a:t>
            </a:r>
            <a:endParaRPr lang="es-ES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785786" y="285728"/>
            <a:ext cx="7643866" cy="857256"/>
          </a:xfrm>
          <a:gradFill>
            <a:gsLst>
              <a:gs pos="82000">
                <a:srgbClr val="583583"/>
              </a:gs>
              <a:gs pos="89000">
                <a:schemeClr val="tx1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9600000" scaled="0"/>
          </a:gradFill>
          <a:ln>
            <a:solidFill>
              <a:schemeClr val="accent1"/>
            </a:solidFill>
          </a:ln>
          <a:effectLst>
            <a:outerShdw algn="ctr" rotWithShape="0">
              <a:srgbClr val="6D41A2">
                <a:alpha val="39000"/>
              </a:srgbClr>
            </a:outerShdw>
          </a:effectLst>
          <a:scene3d>
            <a:camera prst="orthographicFront">
              <a:rot lat="300000" lon="21299997" rev="0"/>
            </a:camera>
            <a:lightRig rig="threePt" dir="t"/>
          </a:scene3d>
          <a:sp3d extrusionH="44450" contourW="12700" prstMaterial="legacyWireframe">
            <a:bevelT w="19050" h="25400"/>
            <a:bevelB w="25400" h="19050"/>
            <a:extrusionClr>
              <a:srgbClr val="DF3444"/>
            </a:extrusionClr>
            <a:contourClr>
              <a:srgbClr val="DF3444"/>
            </a:contourClr>
          </a:sp3d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s-ES" sz="1600" dirty="0" smtClean="0">
                <a:solidFill>
                  <a:srgbClr val="6D41A2"/>
                </a:solidFill>
              </a:rPr>
              <a:t>                    </a:t>
            </a:r>
            <a:r>
              <a:rPr lang="es-ES" sz="1600" dirty="0" smtClean="0">
                <a:solidFill>
                  <a:srgbClr val="DF3444"/>
                </a:solidFill>
              </a:rPr>
              <a:t> </a:t>
            </a:r>
            <a:r>
              <a:rPr lang="es-ES" sz="1800" b="1" dirty="0" smtClean="0">
                <a:solidFill>
                  <a:srgbClr val="DF3444"/>
                </a:solidFill>
              </a:rPr>
              <a:t>Grupo</a:t>
            </a:r>
          </a:p>
          <a:p>
            <a:pPr>
              <a:spcBef>
                <a:spcPts val="0"/>
              </a:spcBef>
            </a:pPr>
            <a:r>
              <a:rPr lang="es-ES" sz="1800" b="1" dirty="0" smtClean="0">
                <a:solidFill>
                  <a:srgbClr val="6D41A2"/>
                </a:solidFill>
              </a:rPr>
              <a:t>                                                     </a:t>
            </a:r>
            <a:r>
              <a:rPr lang="es-ES" sz="1800" dirty="0" smtClean="0">
                <a:solidFill>
                  <a:srgbClr val="FDFC01"/>
                </a:solidFill>
              </a:rPr>
              <a:t>de</a:t>
            </a:r>
          </a:p>
          <a:p>
            <a:pPr>
              <a:spcBef>
                <a:spcPts val="0"/>
              </a:spcBef>
            </a:pPr>
            <a:r>
              <a:rPr lang="es-ES" sz="1800" b="1" dirty="0" smtClean="0">
                <a:solidFill>
                  <a:srgbClr val="6D41A2"/>
                </a:solidFill>
              </a:rPr>
              <a:t>                                                                                                                  formación</a:t>
            </a:r>
            <a:endParaRPr lang="es-ES" sz="1800" b="1" dirty="0">
              <a:solidFill>
                <a:srgbClr val="6D41A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57224" y="357166"/>
            <a:ext cx="2304762" cy="6761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3 Rectángulo"/>
          <p:cNvSpPr/>
          <p:nvPr/>
        </p:nvSpPr>
        <p:spPr>
          <a:xfrm>
            <a:off x="1357290" y="1928802"/>
            <a:ext cx="6858048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dirty="0" smtClean="0"/>
              <a:t>“POLIMEDIA es un sistema diseñado en la UPV para la creación de contenidos multimedia para la tele-educación que abarca desde la preparación del material docente hasta la distribución a través de distintos medios (difusión </a:t>
            </a:r>
            <a:r>
              <a:rPr lang="es-ES" dirty="0" err="1" smtClean="0"/>
              <a:t>on</a:t>
            </a:r>
            <a:r>
              <a:rPr lang="es-ES" dirty="0" smtClean="0"/>
              <a:t> line, difusión en medios locales como el CD, DVD, etc.) a los destinatarios.”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p:properties xmlns:p="http://schemas.microsoft.com/office/2006/metadata/properties" xmlns:xsi="http://www.w3.org/2001/XMLSchema-instance">
  <documentManagement>
    <ContentTypeId xmlns="http://schemas.microsoft.com/sharepoint/v3">0x00A49AA510ABF36340B6B8B6AE7CC72DE7</ContentTypeId>
    <_SourceUrl xmlns="http://schemas.microsoft.com/sharepoint/v3" xsi:nil="true"/>
    <AutoVersionDisabled xmlns="http://schemas.microsoft.com/sharepoint/v3">false</AutoVersionDisabled>
    <ItemType xmlns="http://schemas.microsoft.com/sharepoint/v3">1</ItemType>
    <Order xmlns="http://schemas.microsoft.com/sharepoint/v3" xsi:nil="true"/>
    <_SharedFileIndex xmlns="http://schemas.microsoft.com/sharepoint/v3" xsi:nil="true"/>
    <MetaInfo xmlns="http://schemas.microsoft.com/sharepoint/v3" xsi:nil="true"/>
    <Description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_Docs_" ma:contentTypeID="0x00A49AA510ABF36340B6B8B6AE7CC72DE7" ma:contentTypeVersion="" ma:contentTypeDescription="" ma:contentTypeScope="" ma:versionID="a431e21512ce396c8d1f885571768f7b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3e5d9eca856144ce6ca1da655f95619c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ID" minOccurs="0"/>
                <xsd:element ref="ns1:ContentTypeId" minOccurs="0"/>
                <xsd:element ref="ns1:Author" minOccurs="0"/>
                <xsd:element ref="ns1:Editor" minOccurs="0"/>
                <xsd:element ref="ns1:_HasCopyDestinations" minOccurs="0"/>
                <xsd:element ref="ns1:_CopySource" minOccurs="0"/>
                <xsd:element ref="ns1:_ModerationStatus" minOccurs="0"/>
                <xsd:element ref="ns1:_ModerationComments" minOccurs="0"/>
                <xsd:element ref="ns1:FileRef" minOccurs="0"/>
                <xsd:element ref="ns1:FileDirRef" minOccurs="0"/>
                <xsd:element ref="ns1:Last_x0020_Modified" minOccurs="0"/>
                <xsd:element ref="ns1:Created_x0020_Date" minOccurs="0"/>
                <xsd:element ref="ns1:File_x0020_Size" minOccurs="0"/>
                <xsd:element ref="ns1:FSObjType" minOccurs="0"/>
                <xsd:element ref="ns1:CheckedOutUserId" minOccurs="0"/>
                <xsd:element ref="ns1:IsCheckedoutToLocal" minOccurs="0"/>
                <xsd:element ref="ns1:CheckoutUser" minOccurs="0"/>
                <xsd:element ref="ns1:UniqueId" minOccurs="0"/>
                <xsd:element ref="ns1:ProgId" minOccurs="0"/>
                <xsd:element ref="ns1:ScopeId" minOccurs="0"/>
                <xsd:element ref="ns1:VirusStatus" minOccurs="0"/>
                <xsd:element ref="ns1:CheckedOutTitle" minOccurs="0"/>
                <xsd:element ref="ns1:_CheckinComment" minOccurs="0"/>
                <xsd:element ref="ns1:File_x0020_Type" minOccurs="0"/>
                <xsd:element ref="ns1:HTML_x0020_File_x0020_Type" minOccurs="0"/>
                <xsd:element ref="ns1:_SourceUrl" minOccurs="0"/>
                <xsd:element ref="ns1:_SharedFileIndex" minOccurs="0"/>
                <xsd:element ref="ns1:MetaInfo" minOccurs="0"/>
                <xsd:element ref="ns1:_Level" minOccurs="0"/>
                <xsd:element ref="ns1:_IsCurrentVersion" minOccurs="0"/>
                <xsd:element ref="ns1:owshiddenversion" minOccurs="0"/>
                <xsd:element ref="ns1:_UIVersion" minOccurs="0"/>
                <xsd:element ref="ns1:_UIVersionString" minOccurs="0"/>
                <xsd:element ref="ns1:InstanceID" minOccurs="0"/>
                <xsd:element ref="ns1:Order" minOccurs="0"/>
                <xsd:element ref="ns1:GUID" minOccurs="0"/>
                <xsd:element ref="ns1:WorkflowVersion" minOccurs="0"/>
                <xsd:element ref="ns1:WorkflowInstanceID" minOccurs="0"/>
                <xsd:element ref="ns1:ParentVersionString" minOccurs="0"/>
                <xsd:element ref="ns1:ParentLeafName" minOccurs="0"/>
                <xsd:element ref="ns1:AutoVersionDisabled" minOccurs="0"/>
                <xsd:element ref="ns1:ItemType" minOccurs="0"/>
                <xsd:element ref="ns1:Description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ID" ma:index="0" nillable="true" ma:displayName="ID" ma:internalName="ID" ma:readOnly="true">
      <xsd:simpleType>
        <xsd:restriction base="dms:Unknown"/>
      </xsd:simpleType>
    </xsd:element>
    <xsd:element name="ContentTypeId" ma:index="1" nillable="true" ma:displayName="Content Type ID" ma:hidden="true" ma:internalName="ContentTypeId" ma:readOnly="true">
      <xsd:simpleType>
        <xsd:restriction base="dms:Unknown"/>
      </xsd:simpleType>
    </xsd:element>
    <xsd:element name="Author" ma:index="4" nillable="true" ma:displayName="Created By" ma:list="UserInfo" ma:internalName="Author" ma:readOnly="tru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" ma:index="6" nillable="true" ma:displayName="Modified By" ma:list="UserInfo" ma:internalName="Editor" ma:readOnly="tru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HasCopyDestinations" ma:index="7" nillable="true" ma:displayName="Has Copy Destinations" ma:hidden="true" ma:internalName="_HasCopyDestinations" ma:readOnly="true">
      <xsd:simpleType>
        <xsd:restriction base="dms:Boolean"/>
      </xsd:simpleType>
    </xsd:element>
    <xsd:element name="_CopySource" ma:index="8" nillable="true" ma:displayName="Copy Source" ma:internalName="_CopySource" ma:readOnly="true">
      <xsd:simpleType>
        <xsd:restriction base="dms:Text"/>
      </xsd:simpleType>
    </xsd:element>
    <xsd:element name="_ModerationStatus" ma:index="9" nillable="true" ma:displayName="Approval Status" ma:default="0" ma:hidden="true" ma:internalName="_ModerationStatus" ma:readOnly="true">
      <xsd:simpleType>
        <xsd:restriction base="dms:Unknown"/>
      </xsd:simpleType>
    </xsd:element>
    <xsd:element name="_ModerationComments" ma:index="10" nillable="true" ma:displayName="Approver Comments" ma:hidden="true" ma:internalName="_ModerationComments" ma:readOnly="true">
      <xsd:simpleType>
        <xsd:restriction base="dms:Note"/>
      </xsd:simpleType>
    </xsd:element>
    <xsd:element name="FileRef" ma:index="11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DirRef" ma:index="12" nillable="true" ma:displayName="Path" ma:hidden="true" ma:list="Docs" ma:internalName="FileDirRef" ma:readOnly="true" ma:showField="DirName">
      <xsd:simpleType>
        <xsd:restriction base="dms:Lookup"/>
      </xsd:simpleType>
    </xsd:element>
    <xsd:element name="Last_x0020_Modified" ma:index="13" nillable="true" ma:displayName="Modified" ma:format="TRUE" ma:hidden="true" ma:list="Docs" ma:internalName="Last_x0020_Modified" ma:readOnly="true" ma:showField="TimeLastModified">
      <xsd:simpleType>
        <xsd:restriction base="dms:Lookup"/>
      </xsd:simpleType>
    </xsd:element>
    <xsd:element name="Created_x0020_Date" ma:index="14" nillable="true" ma:displayName="Created" ma:format="TRUE" ma:hidden="true" ma:list="Docs" ma:internalName="Created_x0020_Date" ma:readOnly="true" ma:showField="TimeCreated">
      <xsd:simpleType>
        <xsd:restriction base="dms:Lookup"/>
      </xsd:simpleType>
    </xsd:element>
    <xsd:element name="File_x0020_Size" ma:index="15" nillable="true" ma:displayName="File Size" ma:format="TRUE" ma:hidden="true" ma:list="Docs" ma:internalName="File_x0020_Size" ma:readOnly="true" ma:showField="SizeInKB">
      <xsd:simpleType>
        <xsd:restriction base="dms:Lookup"/>
      </xsd:simpleType>
    </xsd:element>
    <xsd:element name="FSObjType" ma:index="16" nillable="true" ma:displayName="Item Type" ma:hidden="true" ma:list="Docs" ma:internalName="FSObjType" ma:readOnly="true" ma:showField="FSType">
      <xsd:simpleType>
        <xsd:restriction base="dms:Lookup"/>
      </xsd:simpleType>
    </xsd:element>
    <xsd:element name="CheckedOutUserId" ma:index="18" nillable="true" ma:displayName="ID of the User who has the item Checked Out" ma:hidden="true" ma:list="Docs" ma:internalName="CheckedOutUserId" ma:readOnly="true" ma:showField="CheckoutUserId">
      <xsd:simpleType>
        <xsd:restriction base="dms:Lookup"/>
      </xsd:simpleType>
    </xsd:element>
    <xsd:element name="IsCheckedoutToLocal" ma:index="19" nillable="true" ma:displayName="Is Checked out to local" ma:hidden="true" ma:list="Docs" ma:internalName="IsCheckedoutToLocal" ma:readOnly="true" ma:showField="IsCheckoutToLocal">
      <xsd:simpleType>
        <xsd:restriction base="dms:Lookup"/>
      </xsd:simpleType>
    </xsd:element>
    <xsd:element name="CheckoutUser" ma:index="20" nillable="true" ma:displayName="Checked Out To" ma:list="UserInfo" ma:internalName="CheckoutUser" ma:readOnly="tru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UniqueId" ma:index="22" nillable="true" ma:displayName="Unique Id" ma:hidden="true" ma:list="Docs" ma:internalName="UniqueId" ma:readOnly="true" ma:showField="UniqueId">
      <xsd:simpleType>
        <xsd:restriction base="dms:Lookup"/>
      </xsd:simpleType>
    </xsd:element>
    <xsd:element name="ProgId" ma:index="23" nillable="true" ma:displayName="ProgId" ma:hidden="true" ma:list="Docs" ma:internalName="ProgId" ma:readOnly="true" ma:showField="ProgId">
      <xsd:simpleType>
        <xsd:restriction base="dms:Lookup"/>
      </xsd:simpleType>
    </xsd:element>
    <xsd:element name="ScopeId" ma:index="24" nillable="true" ma:displayName="ScopeId" ma:hidden="true" ma:list="Docs" ma:internalName="ScopeId" ma:readOnly="true" ma:showField="ScopeId">
      <xsd:simpleType>
        <xsd:restriction base="dms:Lookup"/>
      </xsd:simpleType>
    </xsd:element>
    <xsd:element name="VirusStatus" ma:index="25" nillable="true" ma:displayName="Virus Status" ma:format="TRUE" ma:hidden="true" ma:list="Docs" ma:internalName="VirusStatus" ma:readOnly="true" ma:showField="Size">
      <xsd:simpleType>
        <xsd:restriction base="dms:Lookup"/>
      </xsd:simpleType>
    </xsd:element>
    <xsd:element name="CheckedOutTitle" ma:index="26" nillable="true" ma:displayName="Checked Out To" ma:format="TRUE" ma:hidden="true" ma:list="Docs" ma:internalName="CheckedOutTitle" ma:readOnly="true" ma:showField="CheckedOutTitle">
      <xsd:simpleType>
        <xsd:restriction base="dms:Lookup"/>
      </xsd:simpleType>
    </xsd:element>
    <xsd:element name="_CheckinComment" ma:index="27" nillable="true" ma:displayName="Check In Comment" ma:format="TRUE" ma:list="Docs" ma:internalName="_CheckinComment" ma:readOnly="true" ma:showField="CheckinComment">
      <xsd:simpleType>
        <xsd:restriction base="dms:Lookup"/>
      </xsd:simpleType>
    </xsd:element>
    <xsd:element name="File_x0020_Type" ma:index="31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32" nillable="true" ma:displayName="HTML File Type" ma:hidden="true" ma:internalName="HTML_x0020_File_x0020_Type" ma:readOnly="true">
      <xsd:simpleType>
        <xsd:restriction base="dms:Text"/>
      </xsd:simpleType>
    </xsd:element>
    <xsd:element name="_SourceUrl" ma:index="33" nillable="true" ma:displayName="Source Url" ma:hidden="true" ma:internalName="_SourceUrl">
      <xsd:simpleType>
        <xsd:restriction base="dms:Text"/>
      </xsd:simpleType>
    </xsd:element>
    <xsd:element name="_SharedFileIndex" ma:index="34" nillable="true" ma:displayName="Shared File Index" ma:hidden="true" ma:internalName="_SharedFileIndex">
      <xsd:simpleType>
        <xsd:restriction base="dms:Text"/>
      </xsd:simpleType>
    </xsd:element>
    <xsd:element name="MetaInfo" ma:index="44" nillable="true" ma:displayName="Property Bag" ma:hidden="true" ma:list="Docs" ma:internalName="MetaInfo" ma:showField="MetaInfo">
      <xsd:simpleType>
        <xsd:restriction base="dms:Lookup"/>
      </xsd:simpleType>
    </xsd:element>
    <xsd:element name="_Level" ma:index="45" nillable="true" ma:displayName="Level" ma:hidden="true" ma:internalName="_Level" ma:readOnly="true">
      <xsd:simpleType>
        <xsd:restriction base="dms:Unknown"/>
      </xsd:simpleType>
    </xsd:element>
    <xsd:element name="_IsCurrentVersion" ma:index="46" nillable="true" ma:displayName="Is Current Version" ma:hidden="true" ma:internalName="_IsCurrentVersion" ma:readOnly="true">
      <xsd:simpleType>
        <xsd:restriction base="dms:Boolean"/>
      </xsd:simpleType>
    </xsd:element>
    <xsd:element name="owshiddenversion" ma:index="50" nillable="true" ma:displayName="owshiddenversion" ma:hidden="true" ma:internalName="owshiddenversion" ma:readOnly="true">
      <xsd:simpleType>
        <xsd:restriction base="dms:Unknown"/>
      </xsd:simpleType>
    </xsd:element>
    <xsd:element name="_UIVersion" ma:index="51" nillable="true" ma:displayName="UI Version" ma:hidden="true" ma:internalName="_UIVersion" ma:readOnly="true">
      <xsd:simpleType>
        <xsd:restriction base="dms:Unknown"/>
      </xsd:simpleType>
    </xsd:element>
    <xsd:element name="_UIVersionString" ma:index="52" nillable="true" ma:displayName="Version" ma:internalName="_UIVersionString" ma:readOnly="true">
      <xsd:simpleType>
        <xsd:restriction base="dms:Text"/>
      </xsd:simpleType>
    </xsd:element>
    <xsd:element name="InstanceID" ma:index="53" nillable="true" ma:displayName="Instance ID" ma:hidden="true" ma:internalName="InstanceID" ma:readOnly="true">
      <xsd:simpleType>
        <xsd:restriction base="dms:Unknown"/>
      </xsd:simpleType>
    </xsd:element>
    <xsd:element name="Order" ma:index="54" nillable="true" ma:displayName="Order" ma:hidden="true" ma:internalName="Order">
      <xsd:simpleType>
        <xsd:restriction base="dms:Number"/>
      </xsd:simpleType>
    </xsd:element>
    <xsd:element name="GUID" ma:index="55" nillable="true" ma:displayName="GUID" ma:hidden="true" ma:internalName="GUID" ma:readOnly="true">
      <xsd:simpleType>
        <xsd:restriction base="dms:Unknown"/>
      </xsd:simpleType>
    </xsd:element>
    <xsd:element name="WorkflowVersion" ma:index="56" nillable="true" ma:displayName="Workflow Version" ma:hidden="true" ma:internalName="WorkflowVersion" ma:readOnly="true">
      <xsd:simpleType>
        <xsd:restriction base="dms:Unknown"/>
      </xsd:simpleType>
    </xsd:element>
    <xsd:element name="WorkflowInstanceID" ma:index="57" nillable="true" ma:displayName="Workflow Instance ID" ma:hidden="true" ma:internalName="WorkflowInstanceID" ma:readOnly="true">
      <xsd:simpleType>
        <xsd:restriction base="dms:Unknown"/>
      </xsd:simpleType>
    </xsd:element>
    <xsd:element name="ParentVersionString" ma:index="58" nillable="true" ma:displayName="Source Version (Converted Document)" ma:hidden="true" ma:list="Docs" ma:internalName="ParentVersionString" ma:readOnly="true" ma:showField="ParentVersionString">
      <xsd:simpleType>
        <xsd:restriction base="dms:Lookup"/>
      </xsd:simpleType>
    </xsd:element>
    <xsd:element name="ParentLeafName" ma:index="59" nillable="true" ma:displayName="Source Name (Converted Document)" ma:hidden="true" ma:list="Docs" ma:internalName="ParentLeafName" ma:readOnly="true" ma:showField="ParentLeafName">
      <xsd:simpleType>
        <xsd:restriction base="dms:Lookup"/>
      </xsd:simpleType>
    </xsd:element>
    <xsd:element name="AutoVersionDisabled" ma:index="60" nillable="true" ma:displayName="AutoVersionDisabled" ma:default="FALSE" ma:hidden="true" ma:internalName="AutoVersionDisabled">
      <xsd:simpleType>
        <xsd:restriction base="dms:Boolean"/>
      </xsd:simpleType>
    </xsd:element>
    <xsd:element name="ItemType" ma:index="61" nillable="true" ma:displayName="ItemType" ma:default="1" ma:hidden="true" ma:internalName="ItemType">
      <xsd:simpleType>
        <xsd:restriction base="dms:Unknown"/>
      </xsd:simpleType>
    </xsd:element>
    <xsd:element name="Description" ma:index="62" nillable="true" ma:displayName="Description" ma:hidden="true" ma:internalName="Description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" ma:displayName="Content Type" ma:readOnly="true"/>
        <xsd:element ref="dc:title" minOccurs="0" maxOccurs="1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C473FC83-B40E-4DCB-889D-4645EAF868A7}">
  <ds:schemaRefs>
    <ds:schemaRef ds:uri="http://schemas.microsoft.com/office/2006/metadata/propertie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6E8785C2-E163-4D9D-BDF3-FF6487C234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964</TotalTime>
  <Words>1070</Words>
  <Application>Microsoft Office PowerPoint</Application>
  <PresentationFormat>Presentación en pantalla (4:3)</PresentationFormat>
  <Paragraphs>174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siqui</dc:creator>
  <cp:lastModifiedBy>siqui</cp:lastModifiedBy>
  <cp:revision>124</cp:revision>
  <dcterms:created xsi:type="dcterms:W3CDTF">2010-03-30T20:00:37Z</dcterms:created>
  <dcterms:modified xsi:type="dcterms:W3CDTF">2010-05-27T15:52:38Z</dcterms:modified>
  <cp:contentType>_Docs_</cp:contentType>
</cp:coreProperties>
</file>