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58" r:id="rId1"/>
    <p:sldMasterId id="2147483682" r:id="rId2"/>
    <p:sldMasterId id="2147483694" r:id="rId3"/>
  </p:sldMasterIdLst>
  <p:notesMasterIdLst>
    <p:notesMasterId r:id="rId18"/>
  </p:notesMasterIdLst>
  <p:handoutMasterIdLst>
    <p:handoutMasterId r:id="rId19"/>
  </p:handoutMasterIdLst>
  <p:sldIdLst>
    <p:sldId id="257" r:id="rId4"/>
    <p:sldId id="280" r:id="rId5"/>
    <p:sldId id="285" r:id="rId6"/>
    <p:sldId id="281" r:id="rId7"/>
    <p:sldId id="286" r:id="rId8"/>
    <p:sldId id="282" r:id="rId9"/>
    <p:sldId id="283" r:id="rId10"/>
    <p:sldId id="284" r:id="rId11"/>
    <p:sldId id="287" r:id="rId12"/>
    <p:sldId id="288" r:id="rId13"/>
    <p:sldId id="289" r:id="rId14"/>
    <p:sldId id="290" r:id="rId15"/>
    <p:sldId id="291" r:id="rId16"/>
    <p:sldId id="260" r:id="rId1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73B632"/>
    <a:srgbClr val="7FCE07"/>
    <a:srgbClr val="8FD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34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D3AC2B-8B41-074E-94D1-4693501E202E}" type="datetimeFigureOut">
              <a:rPr lang="es-ES" smtClean="0"/>
              <a:pPr/>
              <a:t>05/06/14</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981CCB-4CA8-9A47-8FBA-5361BBCA1290}" type="slidenum">
              <a:rPr lang="es-ES" smtClean="0"/>
              <a:pPr/>
              <a:t>‹Nr.›</a:t>
            </a:fld>
            <a:endParaRPr lang="es-ES"/>
          </a:p>
        </p:txBody>
      </p:sp>
    </p:spTree>
    <p:extLst>
      <p:ext uri="{BB962C8B-B14F-4D97-AF65-F5344CB8AC3E}">
        <p14:creationId xmlns:p14="http://schemas.microsoft.com/office/powerpoint/2010/main" val="21882009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0668A1-7BAA-B446-9292-E626C5A41D15}" type="datetimeFigureOut">
              <a:rPr lang="es-ES" smtClean="0"/>
              <a:pPr/>
              <a:t>05/06/14</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A99112-4D4F-CD40-8D09-61BA7D9523F3}" type="slidenum">
              <a:rPr lang="es-ES" smtClean="0"/>
              <a:pPr/>
              <a:t>‹Nr.›</a:t>
            </a:fld>
            <a:endParaRPr lang="es-ES"/>
          </a:p>
        </p:txBody>
      </p:sp>
    </p:spTree>
    <p:extLst>
      <p:ext uri="{BB962C8B-B14F-4D97-AF65-F5344CB8AC3E}">
        <p14:creationId xmlns:p14="http://schemas.microsoft.com/office/powerpoint/2010/main" val="37835487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898526" y="2060845"/>
            <a:ext cx="7439796" cy="1539605"/>
          </a:xfrm>
          <a:prstGeom prst="rect">
            <a:avLst/>
          </a:prstGeom>
        </p:spPr>
        <p:txBody>
          <a:bodyPr/>
          <a:lstStyle>
            <a:lvl1pPr>
              <a:defRPr>
                <a:solidFill>
                  <a:schemeClr val="bg1"/>
                </a:solidFill>
              </a:defRPr>
            </a:lvl1pPr>
          </a:lstStyle>
          <a:p>
            <a:r>
              <a:rPr lang="es-ES_tradnl" dirty="0" smtClean="0"/>
              <a:t>CLIC PARA EDITAR TÍTULO</a:t>
            </a:r>
            <a:endParaRPr lang="es-ES" dirty="0"/>
          </a:p>
        </p:txBody>
      </p:sp>
    </p:spTree>
    <p:extLst>
      <p:ext uri="{BB962C8B-B14F-4D97-AF65-F5344CB8AC3E}">
        <p14:creationId xmlns:p14="http://schemas.microsoft.com/office/powerpoint/2010/main" val="231227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02786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321381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4275415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467227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752332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592596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3156001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99688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589310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698191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34718969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75919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268818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89E7A6CC-2877-2642-80AC-101BD1204655}"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440580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240174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9234150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8266176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4500400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8350750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40729261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85863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41526761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6881985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855261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1693434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A1BB192B-88AC-FB4C-9CBE-E52B24391FEB}"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3655829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70011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37956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39692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979021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2550672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r>
              <a:rPr lang="es-ES_tradnl" smtClean="0">
                <a:solidFill>
                  <a:prstClr val="black"/>
                </a:solidFill>
                <a:latin typeface="Calibri"/>
              </a:rPr>
              <a:t>27/03/13</a:t>
            </a:r>
            <a:endParaRPr lang="es-ES">
              <a:solidFill>
                <a:prstClr val="black"/>
              </a:solidFill>
              <a:latin typeface="Calibri"/>
            </a:endParaRPr>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solidFill>
                <a:prstClr val="black"/>
              </a:solidFill>
              <a:latin typeface="Calibri"/>
            </a:endParaRPr>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47D4553F-D2B5-A745-9DF1-775BD564805C}" type="slidenum">
              <a:rPr lang="es-ES" smtClean="0">
                <a:solidFill>
                  <a:prstClr val="black"/>
                </a:solidFill>
                <a:latin typeface="Calibri"/>
              </a:rPr>
              <a:pPr/>
              <a:t>‹Nr.›</a:t>
            </a:fld>
            <a:endParaRPr lang="es-ES">
              <a:solidFill>
                <a:prstClr val="black"/>
              </a:solidFill>
              <a:latin typeface="Calibri"/>
            </a:endParaRPr>
          </a:p>
        </p:txBody>
      </p:sp>
    </p:spTree>
    <p:extLst>
      <p:ext uri="{BB962C8B-B14F-4D97-AF65-F5344CB8AC3E}">
        <p14:creationId xmlns:p14="http://schemas.microsoft.com/office/powerpoint/2010/main" val="12807299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4.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n 4" descr="inicio.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819029"/>
            <a:ext cx="9144000" cy="2038971"/>
          </a:xfrm>
          <a:prstGeom prst="rect">
            <a:avLst/>
          </a:prstGeom>
        </p:spPr>
      </p:pic>
    </p:spTree>
    <p:extLst>
      <p:ext uri="{BB962C8B-B14F-4D97-AF65-F5344CB8AC3E}">
        <p14:creationId xmlns:p14="http://schemas.microsoft.com/office/powerpoint/2010/main" val="35416591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Imagen 2" descr="tram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55000" y="0"/>
            <a:ext cx="6489000" cy="6858000"/>
          </a:xfrm>
          <a:prstGeom prst="rect">
            <a:avLst/>
          </a:prstGeom>
        </p:spPr>
      </p:pic>
      <p:sp>
        <p:nvSpPr>
          <p:cNvPr id="8" name="CuadroTexto 7"/>
          <p:cNvSpPr txBox="1"/>
          <p:nvPr userDrawn="1"/>
        </p:nvSpPr>
        <p:spPr>
          <a:xfrm>
            <a:off x="0" y="6459308"/>
            <a:ext cx="9144000" cy="338554"/>
          </a:xfrm>
          <a:prstGeom prst="rect">
            <a:avLst/>
          </a:prstGeom>
          <a:noFill/>
        </p:spPr>
        <p:txBody>
          <a:bodyPr wrap="square" rtlCol="0">
            <a:spAutoFit/>
          </a:bodyPr>
          <a:lstStyle/>
          <a:p>
            <a:pPr algn="ctr"/>
            <a:r>
              <a:rPr lang="es-ES" sz="800" baseline="0" dirty="0" smtClean="0">
                <a:solidFill>
                  <a:schemeClr val="tx1">
                    <a:lumMod val="50000"/>
                    <a:lumOff val="50000"/>
                  </a:schemeClr>
                </a:solidFill>
              </a:rPr>
              <a:t>C/ </a:t>
            </a:r>
            <a:r>
              <a:rPr lang="es-ES" sz="800" baseline="0" dirty="0" err="1" smtClean="0">
                <a:solidFill>
                  <a:schemeClr val="tx1">
                    <a:lumMod val="50000"/>
                    <a:lumOff val="50000"/>
                  </a:schemeClr>
                </a:solidFill>
              </a:rPr>
              <a:t>Tuset</a:t>
            </a:r>
            <a:r>
              <a:rPr lang="es-ES" sz="800" baseline="0" dirty="0" smtClean="0">
                <a:solidFill>
                  <a:schemeClr val="tx1">
                    <a:lumMod val="50000"/>
                    <a:lumOff val="50000"/>
                  </a:schemeClr>
                </a:solidFill>
              </a:rPr>
              <a:t> 19, 2º-7| 08006 Barcelona| Tel. 932 653 424 - Fax 932 021 077 | </a:t>
            </a:r>
            <a:r>
              <a:rPr lang="es-ES" sz="800" baseline="0" dirty="0" err="1" smtClean="0">
                <a:solidFill>
                  <a:schemeClr val="tx1">
                    <a:lumMod val="50000"/>
                    <a:lumOff val="50000"/>
                  </a:schemeClr>
                </a:solidFill>
              </a:rPr>
              <a:t>www.greendata.es</a:t>
            </a:r>
            <a:r>
              <a:rPr lang="es-ES" sz="800" baseline="0" dirty="0" smtClean="0">
                <a:solidFill>
                  <a:schemeClr val="tx1">
                    <a:lumMod val="50000"/>
                    <a:lumOff val="50000"/>
                  </a:schemeClr>
                </a:solidFill>
              </a:rPr>
              <a:t> - </a:t>
            </a:r>
            <a:r>
              <a:rPr lang="es-ES" sz="800" baseline="0" dirty="0" err="1" smtClean="0">
                <a:solidFill>
                  <a:schemeClr val="tx1">
                    <a:lumMod val="50000"/>
                    <a:lumOff val="50000"/>
                  </a:schemeClr>
                </a:solidFill>
              </a:rPr>
              <a:t>greendata@greendata.es</a:t>
            </a:r>
            <a:endParaRPr lang="es-ES" sz="800" baseline="0" dirty="0" smtClean="0">
              <a:solidFill>
                <a:schemeClr val="tx1">
                  <a:lumMod val="50000"/>
                  <a:lumOff val="50000"/>
                </a:schemeClr>
              </a:solidFill>
            </a:endParaRPr>
          </a:p>
          <a:p>
            <a:pPr algn="ctr"/>
            <a:endParaRPr lang="es-ES" sz="800" baseline="0" dirty="0" smtClean="0">
              <a:solidFill>
                <a:schemeClr val="tx1">
                  <a:lumMod val="50000"/>
                  <a:lumOff val="50000"/>
                </a:schemeClr>
              </a:solidFill>
            </a:endParaRPr>
          </a:p>
        </p:txBody>
      </p:sp>
      <p:cxnSp>
        <p:nvCxnSpPr>
          <p:cNvPr id="15" name="Conector recto 14"/>
          <p:cNvCxnSpPr/>
          <p:nvPr userDrawn="1"/>
        </p:nvCxnSpPr>
        <p:spPr>
          <a:xfrm>
            <a:off x="0" y="889000"/>
            <a:ext cx="9144000" cy="0"/>
          </a:xfrm>
          <a:prstGeom prst="line">
            <a:avLst/>
          </a:prstGeom>
          <a:ln w="88900">
            <a:solidFill>
              <a:srgbClr val="8FD400"/>
            </a:solidFill>
          </a:ln>
        </p:spPr>
        <p:style>
          <a:lnRef idx="2">
            <a:schemeClr val="accent1"/>
          </a:lnRef>
          <a:fillRef idx="0">
            <a:schemeClr val="accent1"/>
          </a:fillRef>
          <a:effectRef idx="1">
            <a:schemeClr val="accent1"/>
          </a:effectRef>
          <a:fontRef idx="minor">
            <a:schemeClr val="tx1"/>
          </a:fontRef>
        </p:style>
      </p:cxnSp>
      <p:pic>
        <p:nvPicPr>
          <p:cNvPr id="19" name="Imagen 18" descr="logo.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241800" y="6066116"/>
            <a:ext cx="640080" cy="393192"/>
          </a:xfrm>
          <a:prstGeom prst="rect">
            <a:avLst/>
          </a:prstGeom>
        </p:spPr>
      </p:pic>
    </p:spTree>
    <p:extLst>
      <p:ext uri="{BB962C8B-B14F-4D97-AF65-F5344CB8AC3E}">
        <p14:creationId xmlns:p14="http://schemas.microsoft.com/office/powerpoint/2010/main" val="361157717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agen 3" descr="fin.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58799" y="918984"/>
            <a:ext cx="8039100" cy="5947170"/>
          </a:xfrm>
          <a:prstGeom prst="rect">
            <a:avLst/>
          </a:prstGeom>
        </p:spPr>
      </p:pic>
      <p:sp>
        <p:nvSpPr>
          <p:cNvPr id="3" name="CuadroTexto 2"/>
          <p:cNvSpPr txBox="1"/>
          <p:nvPr userDrawn="1"/>
        </p:nvSpPr>
        <p:spPr>
          <a:xfrm>
            <a:off x="1944547" y="6125397"/>
            <a:ext cx="1785808" cy="461665"/>
          </a:xfrm>
          <a:prstGeom prst="rect">
            <a:avLst/>
          </a:prstGeom>
          <a:noFill/>
        </p:spPr>
        <p:txBody>
          <a:bodyPr wrap="square" rtlCol="0">
            <a:spAutoFit/>
          </a:bodyPr>
          <a:lstStyle/>
          <a:p>
            <a:r>
              <a:rPr lang="es-ES" sz="1200" dirty="0" smtClean="0"/>
              <a:t>C/ </a:t>
            </a:r>
            <a:r>
              <a:rPr lang="es-ES" sz="1200" dirty="0" err="1" smtClean="0"/>
              <a:t>Tuset</a:t>
            </a:r>
            <a:r>
              <a:rPr lang="es-ES" sz="1200" dirty="0" smtClean="0"/>
              <a:t> 19, 2º-7</a:t>
            </a:r>
          </a:p>
          <a:p>
            <a:r>
              <a:rPr lang="es-ES" sz="1200" dirty="0" smtClean="0"/>
              <a:t>08006 Barcelona</a:t>
            </a:r>
            <a:endParaRPr lang="es-ES" sz="1200" dirty="0"/>
          </a:p>
        </p:txBody>
      </p:sp>
      <p:sp>
        <p:nvSpPr>
          <p:cNvPr id="6" name="CuadroTexto 5"/>
          <p:cNvSpPr txBox="1"/>
          <p:nvPr userDrawn="1"/>
        </p:nvSpPr>
        <p:spPr>
          <a:xfrm>
            <a:off x="3849409" y="6125397"/>
            <a:ext cx="1785808" cy="461665"/>
          </a:xfrm>
          <a:prstGeom prst="rect">
            <a:avLst/>
          </a:prstGeom>
          <a:noFill/>
        </p:spPr>
        <p:txBody>
          <a:bodyPr wrap="square" rtlCol="0">
            <a:spAutoFit/>
          </a:bodyPr>
          <a:lstStyle/>
          <a:p>
            <a:r>
              <a:rPr lang="fr-FR" sz="1200" dirty="0" smtClean="0"/>
              <a:t>Tel. 932 653 424</a:t>
            </a:r>
          </a:p>
          <a:p>
            <a:r>
              <a:rPr lang="fr-FR" sz="1200" dirty="0" smtClean="0"/>
              <a:t>Fax 932 021 077</a:t>
            </a:r>
          </a:p>
        </p:txBody>
      </p:sp>
      <p:sp>
        <p:nvSpPr>
          <p:cNvPr id="8" name="CuadroTexto 7"/>
          <p:cNvSpPr txBox="1"/>
          <p:nvPr userDrawn="1"/>
        </p:nvSpPr>
        <p:spPr>
          <a:xfrm>
            <a:off x="5463249" y="6125397"/>
            <a:ext cx="1936617" cy="461665"/>
          </a:xfrm>
          <a:prstGeom prst="rect">
            <a:avLst/>
          </a:prstGeom>
          <a:noFill/>
        </p:spPr>
        <p:txBody>
          <a:bodyPr wrap="square" rtlCol="0">
            <a:spAutoFit/>
          </a:bodyPr>
          <a:lstStyle/>
          <a:p>
            <a:r>
              <a:rPr lang="fr-FR" sz="1200" dirty="0" err="1" smtClean="0"/>
              <a:t>www.greendata.com</a:t>
            </a:r>
            <a:endParaRPr lang="fr-FR" sz="1200" dirty="0" smtClean="0"/>
          </a:p>
          <a:p>
            <a:r>
              <a:rPr lang="fr-FR" sz="1200" dirty="0" err="1" smtClean="0"/>
              <a:t>greendata@greendata.com</a:t>
            </a:r>
            <a:endParaRPr lang="fr-FR" sz="1200" dirty="0" smtClean="0"/>
          </a:p>
        </p:txBody>
      </p:sp>
    </p:spTree>
    <p:extLst>
      <p:ext uri="{BB962C8B-B14F-4D97-AF65-F5344CB8AC3E}">
        <p14:creationId xmlns:p14="http://schemas.microsoft.com/office/powerpoint/2010/main" val="165390275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png"/><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0" y="2371808"/>
            <a:ext cx="9143999" cy="584776"/>
          </a:xfrm>
          <a:prstGeom prst="rect">
            <a:avLst/>
          </a:prstGeom>
          <a:noFill/>
        </p:spPr>
        <p:txBody>
          <a:bodyPr wrap="square" rtlCol="0">
            <a:spAutoFit/>
          </a:bodyPr>
          <a:lstStyle/>
          <a:p>
            <a:pPr algn="ctr"/>
            <a:r>
              <a:rPr lang="es-ES_tradnl" sz="3200" b="1" dirty="0" smtClean="0"/>
              <a:t>Preguntas a GreenData y Ex Libris</a:t>
            </a:r>
            <a:endParaRPr lang="es-ES" sz="3200" b="1" dirty="0" smtClean="0"/>
          </a:p>
        </p:txBody>
      </p:sp>
      <p:sp>
        <p:nvSpPr>
          <p:cNvPr id="6" name="CuadroTexto 5"/>
          <p:cNvSpPr txBox="1"/>
          <p:nvPr/>
        </p:nvSpPr>
        <p:spPr>
          <a:xfrm>
            <a:off x="0" y="4934246"/>
            <a:ext cx="9143999" cy="307777"/>
          </a:xfrm>
          <a:prstGeom prst="rect">
            <a:avLst/>
          </a:prstGeom>
          <a:noFill/>
        </p:spPr>
        <p:txBody>
          <a:bodyPr wrap="square" rtlCol="0">
            <a:spAutoFit/>
          </a:bodyPr>
          <a:lstStyle/>
          <a:p>
            <a:pPr algn="ctr"/>
            <a:r>
              <a:rPr lang="es-ES_tradnl" sz="1400" dirty="0" smtClean="0">
                <a:solidFill>
                  <a:schemeClr val="tx1">
                    <a:lumMod val="65000"/>
                    <a:lumOff val="35000"/>
                  </a:schemeClr>
                </a:solidFill>
              </a:rPr>
              <a:t>Junio, 2014</a:t>
            </a:r>
            <a:endParaRPr lang="es-ES" sz="1400" b="0" i="0" baseline="0" dirty="0">
              <a:solidFill>
                <a:schemeClr val="tx1">
                  <a:lumMod val="65000"/>
                  <a:lumOff val="35000"/>
                </a:schemeClr>
              </a:solidFill>
            </a:endParaRPr>
          </a:p>
        </p:txBody>
      </p:sp>
      <p:sp>
        <p:nvSpPr>
          <p:cNvPr id="7" name="CuadroTexto 6"/>
          <p:cNvSpPr txBox="1"/>
          <p:nvPr/>
        </p:nvSpPr>
        <p:spPr>
          <a:xfrm>
            <a:off x="152400" y="1461146"/>
            <a:ext cx="8889789" cy="769441"/>
          </a:xfrm>
          <a:prstGeom prst="rect">
            <a:avLst/>
          </a:prstGeom>
          <a:noFill/>
        </p:spPr>
        <p:txBody>
          <a:bodyPr wrap="square" rtlCol="0">
            <a:spAutoFit/>
          </a:bodyPr>
          <a:lstStyle/>
          <a:p>
            <a:pPr algn="ctr"/>
            <a:r>
              <a:rPr lang="es-ES_tradnl" sz="4400" b="1" dirty="0" err="1" smtClean="0"/>
              <a:t>Expania</a:t>
            </a:r>
            <a:endParaRPr lang="es-ES" sz="3600" b="1" dirty="0" smtClean="0"/>
          </a:p>
        </p:txBody>
      </p:sp>
      <p:pic>
        <p:nvPicPr>
          <p:cNvPr id="2" name="Imagen 1"/>
          <p:cNvPicPr>
            <a:picLocks noChangeAspect="1"/>
          </p:cNvPicPr>
          <p:nvPr/>
        </p:nvPicPr>
        <p:blipFill rotWithShape="1">
          <a:blip r:embed="rId2"/>
          <a:srcRect r="57018"/>
          <a:stretch/>
        </p:blipFill>
        <p:spPr>
          <a:xfrm>
            <a:off x="5501988" y="3426754"/>
            <a:ext cx="2090690" cy="698500"/>
          </a:xfrm>
          <a:prstGeom prst="rect">
            <a:avLst/>
          </a:prstGeom>
        </p:spPr>
      </p:pic>
      <p:pic>
        <p:nvPicPr>
          <p:cNvPr id="8" name="Imagen 7"/>
          <p:cNvPicPr>
            <a:picLocks noChangeAspect="1"/>
          </p:cNvPicPr>
          <p:nvPr/>
        </p:nvPicPr>
        <p:blipFill>
          <a:blip r:embed="rId3"/>
          <a:stretch>
            <a:fillRect/>
          </a:stretch>
        </p:blipFill>
        <p:spPr>
          <a:xfrm>
            <a:off x="1642779" y="3566181"/>
            <a:ext cx="2843803" cy="628103"/>
          </a:xfrm>
          <a:prstGeom prst="rect">
            <a:avLst/>
          </a:prstGeom>
        </p:spPr>
      </p:pic>
    </p:spTree>
    <p:extLst>
      <p:ext uri="{BB962C8B-B14F-4D97-AF65-F5344CB8AC3E}">
        <p14:creationId xmlns:p14="http://schemas.microsoft.com/office/powerpoint/2010/main" val="7299456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6</a:t>
            </a:r>
            <a:endParaRPr lang="es-ES" sz="4000" b="1"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9</a:t>
            </a:fld>
            <a:endParaRPr lang="es-ES">
              <a:solidFill>
                <a:prstClr val="black"/>
              </a:solidFill>
              <a:latin typeface="Calibri"/>
            </a:endParaRPr>
          </a:p>
        </p:txBody>
      </p:sp>
      <p:pic>
        <p:nvPicPr>
          <p:cNvPr id="6" name="Imagen 5"/>
          <p:cNvPicPr>
            <a:picLocks noChangeAspect="1"/>
          </p:cNvPicPr>
          <p:nvPr/>
        </p:nvPicPr>
        <p:blipFill>
          <a:blip r:embed="rId2"/>
          <a:stretch>
            <a:fillRect/>
          </a:stretch>
        </p:blipFill>
        <p:spPr>
          <a:xfrm>
            <a:off x="457201" y="1173481"/>
            <a:ext cx="3450154" cy="5175232"/>
          </a:xfrm>
          <a:prstGeom prst="rect">
            <a:avLst/>
          </a:prstGeom>
        </p:spPr>
      </p:pic>
      <p:pic>
        <p:nvPicPr>
          <p:cNvPr id="7" name="Imagen 6"/>
          <p:cNvPicPr>
            <a:picLocks noChangeAspect="1"/>
          </p:cNvPicPr>
          <p:nvPr/>
        </p:nvPicPr>
        <p:blipFill>
          <a:blip r:embed="rId3"/>
          <a:stretch>
            <a:fillRect/>
          </a:stretch>
        </p:blipFill>
        <p:spPr>
          <a:xfrm>
            <a:off x="4845507" y="1173481"/>
            <a:ext cx="3468562" cy="5202844"/>
          </a:xfrm>
          <a:prstGeom prst="rect">
            <a:avLst/>
          </a:prstGeom>
        </p:spPr>
      </p:pic>
    </p:spTree>
    <p:extLst>
      <p:ext uri="{BB962C8B-B14F-4D97-AF65-F5344CB8AC3E}">
        <p14:creationId xmlns:p14="http://schemas.microsoft.com/office/powerpoint/2010/main" val="78916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7</a:t>
            </a:r>
            <a:endParaRPr lang="es-ES" sz="4000" b="1" dirty="0"/>
          </a:p>
        </p:txBody>
      </p:sp>
      <p:sp>
        <p:nvSpPr>
          <p:cNvPr id="3" name="Marcador de contenido 2"/>
          <p:cNvSpPr>
            <a:spLocks noGrp="1"/>
          </p:cNvSpPr>
          <p:nvPr>
            <p:ph idx="1"/>
          </p:nvPr>
        </p:nvSpPr>
        <p:spPr/>
        <p:txBody>
          <a:bodyPr/>
          <a:lstStyle/>
          <a:p>
            <a:pPr marL="0" indent="0">
              <a:buNone/>
            </a:pPr>
            <a:r>
              <a:rPr lang="es-ES_tradnl" sz="1800" b="1" dirty="0" err="1" smtClean="0"/>
              <a:t>Aleph</a:t>
            </a:r>
            <a:r>
              <a:rPr lang="es-ES_tradnl" sz="1800" b="1" dirty="0" smtClean="0"/>
              <a:t> </a:t>
            </a:r>
            <a:r>
              <a:rPr lang="es-ES_tradnl" sz="1800" b="1" dirty="0"/>
              <a:t>– Pedidos EDI</a:t>
            </a:r>
          </a:p>
          <a:p>
            <a:pPr marL="0" indent="0">
              <a:buNone/>
            </a:pPr>
            <a:r>
              <a:rPr lang="es-ES_tradnl" sz="1800" b="1" dirty="0"/>
              <a:t>Cuando se realizan pedidos utilizando el sistema EDI, la biblioteca no tiene ninguna copia (en papel o soporte electrónico) de los mismos. Estas copias pueden ser útiles en caso de </a:t>
            </a:r>
            <a:r>
              <a:rPr lang="es-ES_tradnl" sz="1800" b="1" dirty="0" err="1"/>
              <a:t>recalmación</a:t>
            </a:r>
            <a:r>
              <a:rPr lang="es-ES_tradnl" sz="1800" b="1" dirty="0"/>
              <a:t> o para comprobar datos.</a:t>
            </a:r>
          </a:p>
          <a:p>
            <a:pPr marL="0" indent="0">
              <a:buNone/>
            </a:pPr>
            <a:r>
              <a:rPr lang="es-ES_tradnl" sz="1800" b="1" dirty="0"/>
              <a:t>¿Sería posible que </a:t>
            </a:r>
            <a:r>
              <a:rPr lang="es-ES_tradnl" sz="1800" b="1" dirty="0" err="1"/>
              <a:t>Aleph</a:t>
            </a:r>
            <a:r>
              <a:rPr lang="es-ES_tradnl" sz="1800" b="1" dirty="0"/>
              <a:t> generase  un informe o carta que refleje los pedidos que se hacen mediante EDI (mediante un servicio </a:t>
            </a:r>
            <a:r>
              <a:rPr lang="es-ES_tradnl" sz="1800" b="1" dirty="0" err="1"/>
              <a:t>Aleph</a:t>
            </a:r>
            <a:r>
              <a:rPr lang="es-ES_tradnl" sz="1800" b="1" dirty="0"/>
              <a:t> u otra forma)?</a:t>
            </a:r>
          </a:p>
          <a:p>
            <a:pPr marL="0" indent="0">
              <a:buNone/>
            </a:pPr>
            <a:r>
              <a:rPr lang="es-ES_tradnl" sz="1800" b="1" dirty="0"/>
              <a:t>Por otra parte, nos gustaría saber si algún usuario de </a:t>
            </a:r>
            <a:r>
              <a:rPr lang="es-ES_tradnl" sz="1800" b="1" dirty="0" err="1"/>
              <a:t>Aleph</a:t>
            </a:r>
            <a:r>
              <a:rPr lang="es-ES_tradnl" sz="1800" b="1" dirty="0"/>
              <a:t> en España está usando </a:t>
            </a:r>
            <a:r>
              <a:rPr lang="es-ES_tradnl" sz="1800" b="1" dirty="0" smtClean="0"/>
              <a:t>EDI</a:t>
            </a:r>
          </a:p>
          <a:p>
            <a:pPr marL="0" indent="0">
              <a:buNone/>
            </a:pPr>
            <a:endParaRPr lang="es-ES_tradnl" sz="1800" b="1" dirty="0"/>
          </a:p>
          <a:p>
            <a:pPr marL="0" indent="0">
              <a:buNone/>
            </a:pPr>
            <a:r>
              <a:rPr lang="es-ES_tradnl" sz="1800" dirty="0" smtClean="0">
                <a:solidFill>
                  <a:srgbClr val="000000"/>
                </a:solidFill>
              </a:rPr>
              <a:t>No, pero existe una forma de sortear este problema. Despu</a:t>
            </a:r>
            <a:r>
              <a:rPr lang="es-ES_tradnl" sz="1800" dirty="0" smtClean="0">
                <a:solidFill>
                  <a:srgbClr val="000000"/>
                </a:solidFill>
              </a:rPr>
              <a:t>és de </a:t>
            </a:r>
            <a:r>
              <a:rPr lang="es-ES_tradnl" sz="1800" dirty="0" smtClean="0">
                <a:solidFill>
                  <a:srgbClr val="000000"/>
                </a:solidFill>
              </a:rPr>
              <a:t>lanzar </a:t>
            </a:r>
            <a:r>
              <a:rPr lang="es-ES_tradnl" sz="1800" dirty="0" smtClean="0">
                <a:solidFill>
                  <a:srgbClr val="000000"/>
                </a:solidFill>
              </a:rPr>
              <a:t>el servicio p_edi_11, se debe lanzar el p_acq_02_01, filtrando por m</a:t>
            </a:r>
            <a:r>
              <a:rPr lang="es-ES_tradnl" sz="1800" dirty="0" smtClean="0">
                <a:solidFill>
                  <a:srgbClr val="000000"/>
                </a:solidFill>
              </a:rPr>
              <a:t>étodo EDI.</a:t>
            </a:r>
          </a:p>
          <a:p>
            <a:pPr marL="0" indent="0">
              <a:buNone/>
            </a:pPr>
            <a:endParaRPr lang="es-ES_tradnl" sz="1800" dirty="0">
              <a:solidFill>
                <a:srgbClr val="000000"/>
              </a:solidFill>
            </a:endParaRPr>
          </a:p>
          <a:p>
            <a:pPr marL="0" indent="0">
              <a:buNone/>
            </a:pPr>
            <a:r>
              <a:rPr lang="es-ES_tradnl" sz="1800" dirty="0" smtClean="0">
                <a:solidFill>
                  <a:srgbClr val="000000"/>
                </a:solidFill>
              </a:rPr>
              <a:t>A continuación haces un servicio de </a:t>
            </a:r>
            <a:r>
              <a:rPr lang="es-ES_tradnl" sz="1800" dirty="0" err="1" smtClean="0">
                <a:solidFill>
                  <a:srgbClr val="000000"/>
                </a:solidFill>
              </a:rPr>
              <a:t>print</a:t>
            </a:r>
            <a:r>
              <a:rPr lang="es-ES_tradnl" sz="1800" dirty="0" smtClean="0">
                <a:solidFill>
                  <a:srgbClr val="000000"/>
                </a:solidFill>
              </a:rPr>
              <a:t> para sacar el </a:t>
            </a:r>
            <a:r>
              <a:rPr lang="es-ES_tradnl" sz="1800" dirty="0" err="1" smtClean="0">
                <a:solidFill>
                  <a:srgbClr val="000000"/>
                </a:solidFill>
              </a:rPr>
              <a:t>report</a:t>
            </a:r>
            <a:r>
              <a:rPr lang="es-ES_tradnl" sz="1800" dirty="0" smtClean="0">
                <a:solidFill>
                  <a:srgbClr val="000000"/>
                </a:solidFill>
              </a:rPr>
              <a:t>.</a:t>
            </a:r>
            <a:endParaRPr lang="en-US" sz="1800" dirty="0">
              <a:solidFill>
                <a:srgbClr val="000000"/>
              </a:solidFill>
            </a:endParaRPr>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10</a:t>
            </a:fld>
            <a:endParaRPr lang="es-ES">
              <a:solidFill>
                <a:prstClr val="black"/>
              </a:solidFill>
              <a:latin typeface="Calibri"/>
            </a:endParaRPr>
          </a:p>
        </p:txBody>
      </p:sp>
    </p:spTree>
    <p:extLst>
      <p:ext uri="{BB962C8B-B14F-4D97-AF65-F5344CB8AC3E}">
        <p14:creationId xmlns:p14="http://schemas.microsoft.com/office/powerpoint/2010/main" val="7891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8</a:t>
            </a:r>
            <a:endParaRPr lang="es-ES" sz="4000" b="1" dirty="0"/>
          </a:p>
        </p:txBody>
      </p:sp>
      <p:sp>
        <p:nvSpPr>
          <p:cNvPr id="3" name="Marcador de contenido 2"/>
          <p:cNvSpPr>
            <a:spLocks noGrp="1"/>
          </p:cNvSpPr>
          <p:nvPr>
            <p:ph idx="1"/>
          </p:nvPr>
        </p:nvSpPr>
        <p:spPr/>
        <p:txBody>
          <a:bodyPr/>
          <a:lstStyle/>
          <a:p>
            <a:pPr marL="0" indent="0">
              <a:buNone/>
            </a:pPr>
            <a:r>
              <a:rPr lang="es-ES_tradnl" sz="1800" b="1" dirty="0" err="1" smtClean="0"/>
              <a:t>Aleph</a:t>
            </a:r>
            <a:r>
              <a:rPr lang="es-ES_tradnl" sz="1800" b="1" dirty="0" smtClean="0"/>
              <a:t> </a:t>
            </a:r>
            <a:r>
              <a:rPr lang="es-ES_tradnl" sz="1800" b="1" dirty="0"/>
              <a:t>– Configuración de las estaciones de </a:t>
            </a:r>
            <a:r>
              <a:rPr lang="es-ES_tradnl" sz="1800" b="1" dirty="0" err="1"/>
              <a:t>autopréstamo</a:t>
            </a:r>
            <a:endParaRPr lang="es-ES_tradnl" sz="1800" b="1" dirty="0"/>
          </a:p>
          <a:p>
            <a:pPr marL="0" indent="0">
              <a:buNone/>
            </a:pPr>
            <a:r>
              <a:rPr lang="es-ES_tradnl" sz="1800" b="1" dirty="0"/>
              <a:t>¿Existe en </a:t>
            </a:r>
            <a:r>
              <a:rPr lang="es-ES_tradnl" sz="1800" b="1" dirty="0" err="1"/>
              <a:t>Aleph</a:t>
            </a:r>
            <a:r>
              <a:rPr lang="es-ES_tradnl" sz="1800" b="1" dirty="0"/>
              <a:t> la posibilidad de configurar el comportamiento del sistema de forma diferente a la que sigue en una préstamo desde un terminal del mostrador de préstamo?</a:t>
            </a:r>
          </a:p>
          <a:p>
            <a:pPr marL="0" indent="0">
              <a:buNone/>
            </a:pPr>
            <a:r>
              <a:rPr lang="es-ES_tradnl" sz="1800" b="1" dirty="0"/>
              <a:t>En concreto, lo que pretendemos es que, cuando un usuario se dirija al </a:t>
            </a:r>
            <a:r>
              <a:rPr lang="es-ES_tradnl" sz="1800" b="1" dirty="0" err="1"/>
              <a:t>autopréstamo</a:t>
            </a:r>
            <a:r>
              <a:rPr lang="es-ES_tradnl" sz="1800" b="1" dirty="0"/>
              <a:t> para devolver un libro, si este tiene reservas, aparezca un mensaje en el que se le indique al usuario que deberá devolver el libro en el mostrador, y  no se realice la devolución aunque el usuario ignore el mensaje. </a:t>
            </a:r>
            <a:endParaRPr lang="es-ES_tradnl" sz="1800" b="1" dirty="0" smtClean="0"/>
          </a:p>
          <a:p>
            <a:pPr marL="0" indent="0">
              <a:buNone/>
            </a:pPr>
            <a:endParaRPr lang="es-ES_tradnl" sz="1800" b="1" dirty="0"/>
          </a:p>
          <a:p>
            <a:pPr marL="0" indent="0">
              <a:buNone/>
            </a:pPr>
            <a:r>
              <a:rPr lang="es-ES_tradnl" sz="1800" dirty="0" err="1" smtClean="0"/>
              <a:t>Aleph</a:t>
            </a:r>
            <a:r>
              <a:rPr lang="es-ES_tradnl" sz="1800" dirty="0" smtClean="0"/>
              <a:t> permite configurar </a:t>
            </a:r>
            <a:r>
              <a:rPr lang="es-ES_tradnl" sz="1800" dirty="0" smtClean="0"/>
              <a:t>los mensajes que le aparecen al usuario, pero es verdad que estos mensajes no impiden que se realice la devoluci</a:t>
            </a:r>
            <a:r>
              <a:rPr lang="es-ES_tradnl" sz="1800" dirty="0" smtClean="0"/>
              <a:t>ón.</a:t>
            </a:r>
            <a:r>
              <a:rPr lang="es-ES_tradnl" sz="1800" dirty="0"/>
              <a:t> </a:t>
            </a:r>
            <a:r>
              <a:rPr lang="es-ES_tradnl" sz="1800" dirty="0" smtClean="0"/>
              <a:t>Por el momento no conocemos ninguna forma de cambiarlo.</a:t>
            </a:r>
            <a:endParaRPr lang="es-ES_tradnl" sz="1800" dirty="0" smtClean="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11</a:t>
            </a:fld>
            <a:endParaRPr lang="es-ES">
              <a:solidFill>
                <a:prstClr val="black"/>
              </a:solidFill>
              <a:latin typeface="Calibri"/>
            </a:endParaRPr>
          </a:p>
        </p:txBody>
      </p:sp>
    </p:spTree>
    <p:extLst>
      <p:ext uri="{BB962C8B-B14F-4D97-AF65-F5344CB8AC3E}">
        <p14:creationId xmlns:p14="http://schemas.microsoft.com/office/powerpoint/2010/main" val="19673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9</a:t>
            </a:r>
            <a:endParaRPr lang="es-ES" sz="4000" b="1" dirty="0"/>
          </a:p>
        </p:txBody>
      </p:sp>
      <p:sp>
        <p:nvSpPr>
          <p:cNvPr id="3" name="Marcador de contenido 2"/>
          <p:cNvSpPr>
            <a:spLocks noGrp="1"/>
          </p:cNvSpPr>
          <p:nvPr>
            <p:ph idx="1"/>
          </p:nvPr>
        </p:nvSpPr>
        <p:spPr/>
        <p:txBody>
          <a:bodyPr/>
          <a:lstStyle/>
          <a:p>
            <a:pPr marL="0" indent="0">
              <a:buNone/>
            </a:pPr>
            <a:r>
              <a:rPr lang="es-ES_tradnl" sz="1800" b="1" dirty="0" smtClean="0"/>
              <a:t>En </a:t>
            </a:r>
            <a:r>
              <a:rPr lang="es-ES_tradnl" sz="1800" b="1" dirty="0"/>
              <a:t>los últimos meses han llegado noticias de productores de bases de datos que empiezan a firmar acuerdos con Google </a:t>
            </a:r>
            <a:r>
              <a:rPr lang="es-ES_tradnl" sz="1800" b="1" dirty="0" err="1"/>
              <a:t>Scholar</a:t>
            </a:r>
            <a:r>
              <a:rPr lang="es-ES_tradnl" sz="1800" b="1" dirty="0"/>
              <a:t> http://</a:t>
            </a:r>
            <a:r>
              <a:rPr lang="es-ES_tradnl" sz="1800" b="1" dirty="0" err="1"/>
              <a:t>wokinfo.com</a:t>
            </a:r>
            <a:r>
              <a:rPr lang="es-ES_tradnl" sz="1800" b="1" dirty="0"/>
              <a:t>/</a:t>
            </a:r>
            <a:r>
              <a:rPr lang="es-ES_tradnl" sz="1800" b="1" dirty="0" err="1"/>
              <a:t>googlescholar</a:t>
            </a:r>
            <a:r>
              <a:rPr lang="es-ES_tradnl" sz="1800" b="1" dirty="0"/>
              <a:t>/ para enviar sus registros sistemáticamente. De consolidarse esta línea, y en la medida en que </a:t>
            </a:r>
            <a:r>
              <a:rPr lang="es-ES_tradnl" sz="1800" b="1" dirty="0" err="1"/>
              <a:t>Scholar</a:t>
            </a:r>
            <a:r>
              <a:rPr lang="es-ES_tradnl" sz="1800" b="1" dirty="0"/>
              <a:t> abra sus productos a una personalización por parte de las instituciones, el futuro de los descubridores puede verse afectado. ¿Qué opinión tiene EL al respecto? ¿lo percibe como una amenaza?, ¿como un reto?... ¿están preparándose para este posible escenario</a:t>
            </a:r>
            <a:r>
              <a:rPr lang="es-ES_tradnl" sz="1800" b="1" dirty="0" smtClean="0"/>
              <a:t>?</a:t>
            </a:r>
          </a:p>
          <a:p>
            <a:pPr marL="0" indent="0">
              <a:buNone/>
            </a:pPr>
            <a:endParaRPr lang="es-ES_tradnl" sz="1800" b="1" dirty="0"/>
          </a:p>
          <a:p>
            <a:pPr marL="0" indent="0">
              <a:buNone/>
            </a:pPr>
            <a:r>
              <a:rPr lang="es-ES_tradnl" sz="1800" dirty="0" smtClean="0"/>
              <a:t>Ex Libris es una empresa que hace software específico para bibliotecas, mientras que Google es una empresa de servicios en Internet que tiene su principal fuente de ingresos en la publicidad. A día de hoy, aunque pueda parecer que si, no compiten por los mismos clientes. Aunque </a:t>
            </a:r>
            <a:r>
              <a:rPr lang="es-ES_tradnl" sz="1800" dirty="0" smtClean="0"/>
              <a:t>proporciones informaci</a:t>
            </a:r>
            <a:r>
              <a:rPr lang="es-ES_tradnl" sz="1800" dirty="0" smtClean="0"/>
              <a:t>ón local a Google </a:t>
            </a:r>
            <a:r>
              <a:rPr lang="es-ES_tradnl" sz="1800" dirty="0" err="1" smtClean="0"/>
              <a:t>Scholar</a:t>
            </a:r>
            <a:r>
              <a:rPr lang="es-ES_tradnl" sz="1800" dirty="0" smtClean="0"/>
              <a:t> o tengas una interfaz personalizada no tienes ningún control sobre qué hace Google con los datos.</a:t>
            </a:r>
            <a:endParaRPr lang="es-ES_tradnl" sz="1800" dirty="0" smtClean="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12</a:t>
            </a:fld>
            <a:endParaRPr lang="es-ES">
              <a:solidFill>
                <a:prstClr val="black"/>
              </a:solidFill>
              <a:latin typeface="Calibri"/>
            </a:endParaRPr>
          </a:p>
        </p:txBody>
      </p:sp>
    </p:spTree>
    <p:extLst>
      <p:ext uri="{BB962C8B-B14F-4D97-AF65-F5344CB8AC3E}">
        <p14:creationId xmlns:p14="http://schemas.microsoft.com/office/powerpoint/2010/main" val="1251765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2707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1</a:t>
            </a:r>
            <a:endParaRPr lang="es-ES" sz="4000" b="1" dirty="0"/>
          </a:p>
        </p:txBody>
      </p:sp>
      <p:sp>
        <p:nvSpPr>
          <p:cNvPr id="3" name="Marcador de contenido 2"/>
          <p:cNvSpPr>
            <a:spLocks noGrp="1"/>
          </p:cNvSpPr>
          <p:nvPr>
            <p:ph idx="1"/>
          </p:nvPr>
        </p:nvSpPr>
        <p:spPr/>
        <p:txBody>
          <a:bodyPr/>
          <a:lstStyle/>
          <a:p>
            <a:pPr marL="0" indent="0">
              <a:buNone/>
            </a:pPr>
            <a:r>
              <a:rPr lang="es-ES_tradnl" sz="2000" b="1" dirty="0" smtClean="0"/>
              <a:t>SFX </a:t>
            </a:r>
            <a:r>
              <a:rPr lang="es-ES_tradnl" sz="2000" b="1" dirty="0"/>
              <a:t>– Libros electrónicos</a:t>
            </a:r>
          </a:p>
          <a:p>
            <a:pPr marL="0" indent="0">
              <a:buNone/>
            </a:pPr>
            <a:r>
              <a:rPr lang="es-ES_tradnl" sz="2000" b="1" dirty="0"/>
              <a:t>La implementación del buscador de libros electrónicos fue una buena noticia, pero no podemos aprovecharla al máximo porque la información sobre ISBN o autores muchas veces no es correcta o está incompleta.</a:t>
            </a:r>
          </a:p>
          <a:p>
            <a:pPr marL="0" indent="0">
              <a:buNone/>
            </a:pPr>
            <a:r>
              <a:rPr lang="es-ES_tradnl" sz="2000" b="1" dirty="0"/>
              <a:t>¿Existe la posibilidad de que Exlibris haga una revisión profunda y sistemática de estos datos</a:t>
            </a:r>
            <a:r>
              <a:rPr lang="es-ES_tradnl" sz="2000" b="1" dirty="0" smtClean="0"/>
              <a:t>?</a:t>
            </a:r>
          </a:p>
          <a:p>
            <a:pPr marL="0" indent="0">
              <a:buNone/>
            </a:pPr>
            <a:endParaRPr lang="en-US" sz="2000" dirty="0" smtClean="0"/>
          </a:p>
          <a:p>
            <a:pPr marL="0" indent="0">
              <a:buNone/>
            </a:pPr>
            <a:r>
              <a:rPr lang="es-ES_tradnl" sz="2000" dirty="0" smtClean="0"/>
              <a:t>En muchos casos Ex Libris tiene las manos atadas ya que qui</a:t>
            </a:r>
            <a:r>
              <a:rPr lang="es-ES_tradnl" sz="2000" dirty="0" smtClean="0"/>
              <a:t>én proporciona la información es el proveedor de contenido. Normalmente los editores primarios envían información más completa y los </a:t>
            </a:r>
            <a:r>
              <a:rPr lang="es-ES_tradnl" sz="2000" dirty="0" err="1" smtClean="0"/>
              <a:t>agregadores</a:t>
            </a:r>
            <a:r>
              <a:rPr lang="es-ES_tradnl" sz="2000" dirty="0" smtClean="0"/>
              <a:t> como </a:t>
            </a:r>
            <a:r>
              <a:rPr lang="es-ES_tradnl" sz="2000" dirty="0" err="1" smtClean="0"/>
              <a:t>elibro</a:t>
            </a:r>
            <a:r>
              <a:rPr lang="es-ES_tradnl" sz="2000" dirty="0" smtClean="0"/>
              <a:t> presentan más problemas.</a:t>
            </a:r>
            <a:endParaRPr lang="es-ES_tradnl" sz="24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1</a:t>
            </a:fld>
            <a:endParaRPr lang="es-ES">
              <a:solidFill>
                <a:prstClr val="black"/>
              </a:solidFill>
              <a:latin typeface="Calibri"/>
            </a:endParaRPr>
          </a:p>
        </p:txBody>
      </p:sp>
    </p:spTree>
    <p:extLst>
      <p:ext uri="{BB962C8B-B14F-4D97-AF65-F5344CB8AC3E}">
        <p14:creationId xmlns:p14="http://schemas.microsoft.com/office/powerpoint/2010/main" val="273629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1</a:t>
            </a:r>
            <a:endParaRPr lang="es-ES" sz="4000" b="1" dirty="0"/>
          </a:p>
        </p:txBody>
      </p:sp>
      <p:sp>
        <p:nvSpPr>
          <p:cNvPr id="3" name="Marcador de contenido 2"/>
          <p:cNvSpPr>
            <a:spLocks noGrp="1"/>
          </p:cNvSpPr>
          <p:nvPr>
            <p:ph idx="1"/>
          </p:nvPr>
        </p:nvSpPr>
        <p:spPr/>
        <p:txBody>
          <a:bodyPr/>
          <a:lstStyle/>
          <a:p>
            <a:pPr marL="0" indent="0">
              <a:buNone/>
            </a:pPr>
            <a:r>
              <a:rPr lang="es-ES_tradnl" sz="2400" b="1" dirty="0" smtClean="0"/>
              <a:t>¿Tiene pensado </a:t>
            </a:r>
            <a:r>
              <a:rPr lang="es-ES_tradnl" sz="2400" b="1" dirty="0" err="1" smtClean="0"/>
              <a:t>ExLibris</a:t>
            </a:r>
            <a:r>
              <a:rPr lang="es-ES_tradnl" sz="2400" b="1" dirty="0" smtClean="0"/>
              <a:t> incorporar mejoras  a la lista AZ de libros (materias, etc.)?</a:t>
            </a:r>
          </a:p>
          <a:p>
            <a:pPr marL="0" indent="0">
              <a:buNone/>
            </a:pPr>
            <a:r>
              <a:rPr lang="es-ES_tradnl" sz="2400" b="1" dirty="0" smtClean="0"/>
              <a:t>¿Y a su gestión?</a:t>
            </a:r>
          </a:p>
          <a:p>
            <a:pPr marL="0" indent="0">
              <a:buNone/>
            </a:pPr>
            <a:endParaRPr lang="es-ES_tradnl" sz="2400" dirty="0" smtClean="0"/>
          </a:p>
          <a:p>
            <a:pPr marL="0" indent="0">
              <a:buNone/>
            </a:pPr>
            <a:r>
              <a:rPr lang="es-ES_tradnl" sz="2400" dirty="0" smtClean="0"/>
              <a:t>No está en el </a:t>
            </a:r>
            <a:r>
              <a:rPr lang="es-ES_tradnl" sz="2400" dirty="0" err="1" smtClean="0"/>
              <a:t>roadmap</a:t>
            </a:r>
            <a:r>
              <a:rPr lang="es-ES_tradnl" sz="2400" dirty="0" smtClean="0"/>
              <a:t> de Ex Libris. La herramienta está diseñada como una pequeña solución para bibliotecas que no tienen un número muy grande de </a:t>
            </a:r>
            <a:r>
              <a:rPr lang="es-ES_tradnl" sz="2400" dirty="0" err="1" smtClean="0"/>
              <a:t>ebooks</a:t>
            </a:r>
            <a:r>
              <a:rPr lang="es-ES_tradnl" sz="2400" dirty="0" smtClean="0"/>
              <a:t>. Para bibliotecas con muchos </a:t>
            </a:r>
            <a:r>
              <a:rPr lang="es-ES_tradnl" sz="2400" dirty="0" err="1" smtClean="0"/>
              <a:t>ebooks</a:t>
            </a:r>
            <a:r>
              <a:rPr lang="es-ES_tradnl" sz="2400" dirty="0" smtClean="0"/>
              <a:t> Primo es una solución más adecuada para proporcionar a los usuarios una experiencia de descubrimiento completa.</a:t>
            </a:r>
            <a:endParaRPr lang="es-ES_tradnl" sz="24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2</a:t>
            </a:fld>
            <a:endParaRPr lang="es-ES">
              <a:solidFill>
                <a:prstClr val="black"/>
              </a:solidFill>
              <a:latin typeface="Calibri"/>
            </a:endParaRPr>
          </a:p>
        </p:txBody>
      </p:sp>
    </p:spTree>
    <p:extLst>
      <p:ext uri="{BB962C8B-B14F-4D97-AF65-F5344CB8AC3E}">
        <p14:creationId xmlns:p14="http://schemas.microsoft.com/office/powerpoint/2010/main" val="928214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2</a:t>
            </a:r>
            <a:endParaRPr lang="es-ES" sz="4000" b="1" dirty="0"/>
          </a:p>
        </p:txBody>
      </p:sp>
      <p:sp>
        <p:nvSpPr>
          <p:cNvPr id="3" name="Marcador de contenido 2"/>
          <p:cNvSpPr>
            <a:spLocks noGrp="1"/>
          </p:cNvSpPr>
          <p:nvPr>
            <p:ph idx="1"/>
          </p:nvPr>
        </p:nvSpPr>
        <p:spPr/>
        <p:txBody>
          <a:bodyPr/>
          <a:lstStyle/>
          <a:p>
            <a:pPr marL="0" indent="0">
              <a:buNone/>
            </a:pPr>
            <a:r>
              <a:rPr lang="es-ES_tradnl" sz="2000" b="1" dirty="0" smtClean="0"/>
              <a:t>Primo </a:t>
            </a:r>
            <a:r>
              <a:rPr lang="es-ES_tradnl" sz="2000" b="1" dirty="0"/>
              <a:t>Central – Acuerdos con terceros</a:t>
            </a:r>
          </a:p>
          <a:p>
            <a:pPr marL="0" indent="0">
              <a:buNone/>
            </a:pPr>
            <a:r>
              <a:rPr lang="es-ES_tradnl" sz="2000" b="1" dirty="0"/>
              <a:t>Hace poco recibimos la buena noticia del acuerdo entre </a:t>
            </a:r>
            <a:r>
              <a:rPr lang="es-ES_tradnl" sz="2000" b="1" dirty="0" err="1"/>
              <a:t>Proquest</a:t>
            </a:r>
            <a:r>
              <a:rPr lang="es-ES_tradnl" sz="2000" b="1" dirty="0"/>
              <a:t> y Exlibris para integrar los metadatos de los recursos de </a:t>
            </a:r>
            <a:r>
              <a:rPr lang="es-ES_tradnl" sz="2000" b="1" dirty="0" err="1"/>
              <a:t>Proquest</a:t>
            </a:r>
            <a:r>
              <a:rPr lang="es-ES_tradnl" sz="2000" b="1" dirty="0"/>
              <a:t> en Primo Central. ¿Hay algún calendario establecido para ello? ¿Se sabe ya en qué orden y con qué criterios se irán incorporando los recursos</a:t>
            </a:r>
            <a:r>
              <a:rPr lang="es-ES_tradnl" sz="2000" b="1" dirty="0" smtClean="0"/>
              <a:t>?</a:t>
            </a:r>
          </a:p>
          <a:p>
            <a:pPr marL="0" indent="0">
              <a:buNone/>
            </a:pPr>
            <a:endParaRPr lang="es-ES_tradnl" sz="2000" dirty="0" smtClean="0"/>
          </a:p>
          <a:p>
            <a:pPr marL="0" indent="0">
              <a:buNone/>
            </a:pPr>
            <a:r>
              <a:rPr lang="es-ES_tradnl" sz="2000" dirty="0" smtClean="0"/>
              <a:t>Ex Libris ha llegado a un acuerdo de colaboraci</a:t>
            </a:r>
            <a:r>
              <a:rPr lang="es-ES_tradnl" sz="2000" dirty="0" smtClean="0"/>
              <a:t>ón con </a:t>
            </a:r>
            <a:r>
              <a:rPr lang="es-ES_tradnl" sz="2000" dirty="0" err="1" smtClean="0"/>
              <a:t>ProQuest</a:t>
            </a:r>
            <a:r>
              <a:rPr lang="es-ES_tradnl" sz="2000" dirty="0" smtClean="0"/>
              <a:t>, por el que </a:t>
            </a:r>
            <a:r>
              <a:rPr lang="es-ES_tradnl" sz="2000" dirty="0" err="1" smtClean="0"/>
              <a:t>ProQuest</a:t>
            </a:r>
            <a:r>
              <a:rPr lang="es-ES_tradnl" sz="2000" dirty="0" smtClean="0"/>
              <a:t> proporcionará los datos de sus colecciones a Primo Central y Ex Libris dará acceso a </a:t>
            </a:r>
            <a:r>
              <a:rPr lang="es-ES_tradnl" sz="2000" dirty="0" err="1" smtClean="0"/>
              <a:t>ProQuest</a:t>
            </a:r>
            <a:r>
              <a:rPr lang="es-ES_tradnl" sz="2000" dirty="0" smtClean="0"/>
              <a:t> a sus </a:t>
            </a:r>
            <a:r>
              <a:rPr lang="es-ES_tradnl" sz="2000" dirty="0" err="1" smtClean="0"/>
              <a:t>APIs</a:t>
            </a:r>
            <a:r>
              <a:rPr lang="es-ES_tradnl" sz="2000" dirty="0" smtClean="0"/>
              <a:t>.</a:t>
            </a:r>
            <a:endParaRPr lang="es-ES_tradnl" sz="2000" dirty="0"/>
          </a:p>
          <a:p>
            <a:pPr marL="0" indent="0">
              <a:buNone/>
            </a:pPr>
            <a:r>
              <a:rPr lang="es-ES_tradnl" sz="2000" dirty="0" smtClean="0"/>
              <a:t>La </a:t>
            </a:r>
            <a:r>
              <a:rPr lang="es-ES_tradnl" sz="2000" dirty="0" smtClean="0"/>
              <a:t>carga de contenido de </a:t>
            </a:r>
            <a:r>
              <a:rPr lang="es-ES_tradnl" sz="2000" dirty="0" err="1" smtClean="0"/>
              <a:t>ProQuest</a:t>
            </a:r>
            <a:r>
              <a:rPr lang="es-ES_tradnl" sz="2000" dirty="0" smtClean="0"/>
              <a:t> en el índice de Primo Central se realizará por fases. Realizaremos una primera carga inicial a finales del tercer trimestre de 2014, con el contenido más relevante de </a:t>
            </a:r>
            <a:r>
              <a:rPr lang="es-ES_tradnl" sz="2000" dirty="0" err="1" smtClean="0"/>
              <a:t>ProQuest</a:t>
            </a:r>
            <a:r>
              <a:rPr lang="es-ES_tradnl" sz="2000" dirty="0" smtClean="0"/>
              <a:t> (el contenido alojado en la propia plataforma de </a:t>
            </a:r>
            <a:r>
              <a:rPr lang="es-ES_tradnl" sz="2000" dirty="0" err="1" smtClean="0"/>
              <a:t>ProQuest</a:t>
            </a:r>
            <a:r>
              <a:rPr lang="es-ES_tradnl" sz="2000" dirty="0" smtClean="0"/>
              <a:t>, así como muchas colecciones de </a:t>
            </a:r>
            <a:r>
              <a:rPr lang="es-ES_tradnl" sz="2000" dirty="0" err="1" smtClean="0"/>
              <a:t>Chadwyck-Healey</a:t>
            </a:r>
            <a:r>
              <a:rPr lang="es-ES_tradnl" sz="2000" dirty="0" smtClean="0"/>
              <a:t>). Se cargará más contenido en el último trimestre del 2014.</a:t>
            </a:r>
            <a:endParaRPr lang="es-ES_tradnl" sz="20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3</a:t>
            </a:fld>
            <a:endParaRPr lang="es-ES">
              <a:solidFill>
                <a:prstClr val="black"/>
              </a:solidFill>
              <a:latin typeface="Calibri"/>
            </a:endParaRPr>
          </a:p>
        </p:txBody>
      </p:sp>
    </p:spTree>
    <p:extLst>
      <p:ext uri="{BB962C8B-B14F-4D97-AF65-F5344CB8AC3E}">
        <p14:creationId xmlns:p14="http://schemas.microsoft.com/office/powerpoint/2010/main" val="63625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2</a:t>
            </a:r>
            <a:endParaRPr lang="es-ES" sz="4000" b="1" dirty="0"/>
          </a:p>
        </p:txBody>
      </p:sp>
      <p:sp>
        <p:nvSpPr>
          <p:cNvPr id="3" name="Marcador de contenido 2"/>
          <p:cNvSpPr>
            <a:spLocks noGrp="1"/>
          </p:cNvSpPr>
          <p:nvPr>
            <p:ph idx="1"/>
          </p:nvPr>
        </p:nvSpPr>
        <p:spPr/>
        <p:txBody>
          <a:bodyPr/>
          <a:lstStyle/>
          <a:p>
            <a:pPr marL="0" indent="0">
              <a:buNone/>
            </a:pPr>
            <a:r>
              <a:rPr lang="es-ES_tradnl" sz="2400" b="1" dirty="0" smtClean="0"/>
              <a:t>Por </a:t>
            </a:r>
            <a:r>
              <a:rPr lang="es-ES_tradnl" sz="2400" b="1" dirty="0"/>
              <a:t>otra parte, también hemos leído recientemente la declaración de EBSCO al respecto de estos temas, ¿se han iniciado contactos entre las empresas? ¿Tendremos pronto un acuerdo semejante al de </a:t>
            </a:r>
            <a:r>
              <a:rPr lang="es-ES_tradnl" sz="2400" b="1" dirty="0" err="1"/>
              <a:t>Proquest</a:t>
            </a:r>
            <a:r>
              <a:rPr lang="es-ES_tradnl" sz="2400" b="1" dirty="0" smtClean="0"/>
              <a:t>?</a:t>
            </a:r>
          </a:p>
          <a:p>
            <a:pPr marL="0" indent="0">
              <a:buNone/>
            </a:pPr>
            <a:endParaRPr lang="es-ES_tradnl" sz="2400" dirty="0"/>
          </a:p>
          <a:p>
            <a:pPr marL="0" indent="0">
              <a:buNone/>
            </a:pPr>
            <a:r>
              <a:rPr lang="en-US" sz="2400" dirty="0" smtClean="0"/>
              <a:t>Ex </a:t>
            </a:r>
            <a:r>
              <a:rPr lang="en-US" sz="2400" dirty="0" err="1" smtClean="0"/>
              <a:t>Libris</a:t>
            </a:r>
            <a:r>
              <a:rPr lang="en-US" sz="2400" dirty="0" smtClean="0"/>
              <a:t> ha </a:t>
            </a:r>
            <a:r>
              <a:rPr lang="en-US" sz="2400" dirty="0" err="1" smtClean="0"/>
              <a:t>llegado</a:t>
            </a:r>
            <a:r>
              <a:rPr lang="en-US" sz="2400" dirty="0" smtClean="0"/>
              <a:t> a un </a:t>
            </a:r>
            <a:r>
              <a:rPr lang="en-US" sz="2400" dirty="0" err="1" smtClean="0"/>
              <a:t>acuerdo</a:t>
            </a:r>
            <a:r>
              <a:rPr lang="en-US" sz="2400" dirty="0" smtClean="0"/>
              <a:t> con EBSCO </a:t>
            </a:r>
            <a:r>
              <a:rPr lang="en-US" sz="2400" dirty="0" err="1" smtClean="0"/>
              <a:t>por</a:t>
            </a:r>
            <a:r>
              <a:rPr lang="en-US" sz="2400" dirty="0" smtClean="0"/>
              <a:t> el </a:t>
            </a:r>
            <a:r>
              <a:rPr lang="en-US" sz="2400" dirty="0" err="1" smtClean="0"/>
              <a:t>que</a:t>
            </a:r>
            <a:r>
              <a:rPr lang="en-US" sz="2400" dirty="0" smtClean="0"/>
              <a:t> se </a:t>
            </a:r>
            <a:r>
              <a:rPr lang="en-US" sz="2400" dirty="0" err="1" smtClean="0"/>
              <a:t>indizar</a:t>
            </a:r>
            <a:r>
              <a:rPr lang="en-US" sz="2400" dirty="0" err="1" smtClean="0"/>
              <a:t>á</a:t>
            </a:r>
            <a:r>
              <a:rPr lang="en-US" sz="2400" dirty="0" smtClean="0"/>
              <a:t> </a:t>
            </a:r>
            <a:r>
              <a:rPr lang="en-US" sz="2400" dirty="0" err="1" smtClean="0"/>
              <a:t>una</a:t>
            </a:r>
            <a:r>
              <a:rPr lang="en-US" sz="2400" dirty="0" smtClean="0"/>
              <a:t> parte del </a:t>
            </a:r>
            <a:r>
              <a:rPr lang="en-US" sz="2400" dirty="0" err="1" smtClean="0"/>
              <a:t>contenido</a:t>
            </a:r>
            <a:r>
              <a:rPr lang="en-US" sz="2400" dirty="0" smtClean="0"/>
              <a:t> de EBSCO. En particular, el </a:t>
            </a:r>
            <a:r>
              <a:rPr lang="en-US" sz="2400" dirty="0" err="1" smtClean="0"/>
              <a:t>acuerdo</a:t>
            </a:r>
            <a:r>
              <a:rPr lang="en-US" sz="2400" dirty="0" smtClean="0"/>
              <a:t> </a:t>
            </a:r>
            <a:r>
              <a:rPr lang="en-US" sz="2400" dirty="0" err="1" smtClean="0"/>
              <a:t>incluye</a:t>
            </a:r>
            <a:r>
              <a:rPr lang="en-US" sz="2400" dirty="0" smtClean="0"/>
              <a:t> 51 </a:t>
            </a:r>
            <a:r>
              <a:rPr lang="en-US" sz="2400" dirty="0" err="1" smtClean="0"/>
              <a:t>colecciones</a:t>
            </a:r>
            <a:r>
              <a:rPr lang="en-US" sz="2400" dirty="0" smtClean="0"/>
              <a:t> de </a:t>
            </a:r>
            <a:r>
              <a:rPr lang="en-US" sz="2400" dirty="0" err="1" smtClean="0"/>
              <a:t>las</a:t>
            </a:r>
            <a:r>
              <a:rPr lang="en-US" sz="2400" dirty="0" smtClean="0"/>
              <a:t> 80 </a:t>
            </a:r>
            <a:r>
              <a:rPr lang="en-US" sz="2400" dirty="0" err="1" smtClean="0"/>
              <a:t>que</a:t>
            </a:r>
            <a:r>
              <a:rPr lang="en-US" sz="2400" dirty="0" smtClean="0"/>
              <a:t> </a:t>
            </a:r>
            <a:r>
              <a:rPr lang="en-US" sz="2400" dirty="0" err="1" smtClean="0"/>
              <a:t>tiene</a:t>
            </a:r>
            <a:r>
              <a:rPr lang="en-US" sz="2400" dirty="0" smtClean="0"/>
              <a:t> EBSCO.</a:t>
            </a:r>
            <a:endParaRPr lang="es-ES_tradnl" sz="1800" dirty="0" smtClean="0"/>
          </a:p>
          <a:p>
            <a:pPr marL="0" indent="0">
              <a:buNone/>
            </a:pPr>
            <a:endParaRPr lang="es-ES_tradnl" sz="18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4</a:t>
            </a:fld>
            <a:endParaRPr lang="es-ES">
              <a:solidFill>
                <a:prstClr val="black"/>
              </a:solidFill>
              <a:latin typeface="Calibri"/>
            </a:endParaRPr>
          </a:p>
        </p:txBody>
      </p:sp>
    </p:spTree>
    <p:extLst>
      <p:ext uri="{BB962C8B-B14F-4D97-AF65-F5344CB8AC3E}">
        <p14:creationId xmlns:p14="http://schemas.microsoft.com/office/powerpoint/2010/main" val="206997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3</a:t>
            </a:r>
            <a:endParaRPr lang="es-ES" sz="4000" b="1" dirty="0"/>
          </a:p>
        </p:txBody>
      </p:sp>
      <p:sp>
        <p:nvSpPr>
          <p:cNvPr id="3" name="Marcador de contenido 2"/>
          <p:cNvSpPr>
            <a:spLocks noGrp="1"/>
          </p:cNvSpPr>
          <p:nvPr>
            <p:ph idx="1"/>
          </p:nvPr>
        </p:nvSpPr>
        <p:spPr/>
        <p:txBody>
          <a:bodyPr/>
          <a:lstStyle/>
          <a:p>
            <a:pPr marL="0" indent="0">
              <a:buNone/>
            </a:pPr>
            <a:r>
              <a:rPr lang="es-ES_tradnl" sz="2000" b="1" dirty="0" smtClean="0"/>
              <a:t>SFX </a:t>
            </a:r>
            <a:r>
              <a:rPr lang="es-ES_tradnl" sz="2000" b="1" dirty="0"/>
              <a:t>– Acceso a la </a:t>
            </a:r>
            <a:r>
              <a:rPr lang="es-ES_tradnl" sz="2000" b="1" dirty="0" err="1"/>
              <a:t>Knowldge</a:t>
            </a:r>
            <a:r>
              <a:rPr lang="es-ES_tradnl" sz="2000" b="1" dirty="0"/>
              <a:t> Base por parte de terceros</a:t>
            </a:r>
          </a:p>
          <a:p>
            <a:pPr marL="0" indent="0">
              <a:buNone/>
            </a:pPr>
            <a:r>
              <a:rPr lang="es-ES_tradnl" sz="2000" b="1" dirty="0"/>
              <a:t>Recientemente EBSCO ha ofrecido acuerdos de colaboración con otros proveedores para proporcionar los metadatos de sus bases de datos a cambio de algunas contrapartidas, como la posibilidad de acceder a la KB del gestor de enlaces, para ofrecer la información de fondos en tiempo real en su herramienta de descubrimiento EDS. ¿Cuál es la postura  </a:t>
            </a:r>
            <a:r>
              <a:rPr lang="es-ES_tradnl" sz="2000" b="1" dirty="0" err="1"/>
              <a:t>ExLibris</a:t>
            </a:r>
            <a:r>
              <a:rPr lang="es-ES_tradnl" sz="2000" b="1" dirty="0"/>
              <a:t> al respecto</a:t>
            </a:r>
            <a:r>
              <a:rPr lang="es-ES_tradnl" sz="2000" b="1" dirty="0" smtClean="0"/>
              <a:t>?</a:t>
            </a:r>
          </a:p>
          <a:p>
            <a:pPr marL="0" indent="0">
              <a:buNone/>
            </a:pPr>
            <a:endParaRPr lang="en-US" sz="2000" dirty="0" smtClean="0"/>
          </a:p>
          <a:p>
            <a:pPr marL="0" indent="0">
              <a:buNone/>
            </a:pPr>
            <a:r>
              <a:rPr lang="en-US" sz="2000" dirty="0" err="1" smtClean="0">
                <a:solidFill>
                  <a:srgbClr val="000000"/>
                </a:solidFill>
              </a:rPr>
              <a:t>Entendemos</a:t>
            </a:r>
            <a:r>
              <a:rPr lang="en-US" sz="2000" dirty="0" smtClean="0">
                <a:solidFill>
                  <a:srgbClr val="000000"/>
                </a:solidFill>
              </a:rPr>
              <a:t> </a:t>
            </a:r>
            <a:r>
              <a:rPr lang="en-US" sz="2000" dirty="0" err="1" smtClean="0">
                <a:solidFill>
                  <a:srgbClr val="000000"/>
                </a:solidFill>
              </a:rPr>
              <a:t>que</a:t>
            </a:r>
            <a:r>
              <a:rPr lang="en-US" sz="2000" dirty="0" smtClean="0">
                <a:solidFill>
                  <a:srgbClr val="000000"/>
                </a:solidFill>
              </a:rPr>
              <a:t> </a:t>
            </a:r>
            <a:r>
              <a:rPr lang="en-US" sz="2000" dirty="0" err="1" smtClean="0">
                <a:solidFill>
                  <a:srgbClr val="000000"/>
                </a:solidFill>
              </a:rPr>
              <a:t>quer</a:t>
            </a:r>
            <a:r>
              <a:rPr lang="en-US" sz="2000" dirty="0" err="1" smtClean="0">
                <a:solidFill>
                  <a:srgbClr val="000000"/>
                </a:solidFill>
              </a:rPr>
              <a:t>éis</a:t>
            </a:r>
            <a:r>
              <a:rPr lang="en-US" sz="2000" dirty="0" smtClean="0">
                <a:solidFill>
                  <a:srgbClr val="000000"/>
                </a:solidFill>
              </a:rPr>
              <a:t> </a:t>
            </a:r>
            <a:r>
              <a:rPr lang="en-US" sz="2000" dirty="0" err="1" smtClean="0">
                <a:solidFill>
                  <a:srgbClr val="000000"/>
                </a:solidFill>
              </a:rPr>
              <a:t>decir</a:t>
            </a:r>
            <a:r>
              <a:rPr lang="en-US" sz="2000" dirty="0" smtClean="0">
                <a:solidFill>
                  <a:srgbClr val="000000"/>
                </a:solidFill>
              </a:rPr>
              <a:t> </a:t>
            </a:r>
            <a:r>
              <a:rPr lang="en-US" sz="2000" dirty="0" err="1" smtClean="0">
                <a:solidFill>
                  <a:srgbClr val="000000"/>
                </a:solidFill>
              </a:rPr>
              <a:t>qu</a:t>
            </a:r>
            <a:r>
              <a:rPr lang="en-US" sz="2000" dirty="0" err="1" smtClean="0">
                <a:solidFill>
                  <a:srgbClr val="000000"/>
                </a:solidFill>
              </a:rPr>
              <a:t>e</a:t>
            </a:r>
            <a:r>
              <a:rPr lang="en-US" sz="2000" dirty="0" smtClean="0">
                <a:solidFill>
                  <a:srgbClr val="000000"/>
                </a:solidFill>
              </a:rPr>
              <a:t> los </a:t>
            </a:r>
            <a:r>
              <a:rPr lang="en-US" sz="2000" dirty="0" err="1" smtClean="0">
                <a:solidFill>
                  <a:srgbClr val="000000"/>
                </a:solidFill>
              </a:rPr>
              <a:t>proveedores</a:t>
            </a:r>
            <a:r>
              <a:rPr lang="en-US" sz="2000" dirty="0" smtClean="0">
                <a:solidFill>
                  <a:srgbClr val="000000"/>
                </a:solidFill>
              </a:rPr>
              <a:t> </a:t>
            </a:r>
            <a:r>
              <a:rPr lang="en-US" sz="2000" dirty="0" err="1" smtClean="0">
                <a:solidFill>
                  <a:srgbClr val="000000"/>
                </a:solidFill>
              </a:rPr>
              <a:t>puedan</a:t>
            </a:r>
            <a:r>
              <a:rPr lang="en-US" sz="2000" dirty="0" smtClean="0">
                <a:solidFill>
                  <a:srgbClr val="000000"/>
                </a:solidFill>
              </a:rPr>
              <a:t> </a:t>
            </a:r>
            <a:r>
              <a:rPr lang="en-US" sz="2000" dirty="0" err="1" smtClean="0">
                <a:solidFill>
                  <a:srgbClr val="000000"/>
                </a:solidFill>
              </a:rPr>
              <a:t>acceder</a:t>
            </a:r>
            <a:r>
              <a:rPr lang="en-US" sz="2000" dirty="0" smtClean="0">
                <a:solidFill>
                  <a:srgbClr val="000000"/>
                </a:solidFill>
              </a:rPr>
              <a:t> a la KB de SFX y </a:t>
            </a:r>
            <a:r>
              <a:rPr lang="en-US" sz="2000" dirty="0" err="1" smtClean="0">
                <a:solidFill>
                  <a:srgbClr val="000000"/>
                </a:solidFill>
              </a:rPr>
              <a:t>modificar</a:t>
            </a:r>
            <a:r>
              <a:rPr lang="en-US" sz="2000" dirty="0" smtClean="0">
                <a:solidFill>
                  <a:srgbClr val="000000"/>
                </a:solidFill>
              </a:rPr>
              <a:t> los </a:t>
            </a:r>
            <a:r>
              <a:rPr lang="en-US" sz="2000" dirty="0" err="1" smtClean="0">
                <a:solidFill>
                  <a:srgbClr val="000000"/>
                </a:solidFill>
              </a:rPr>
              <a:t>datos</a:t>
            </a:r>
            <a:r>
              <a:rPr lang="en-US" sz="2000" dirty="0" smtClean="0">
                <a:solidFill>
                  <a:srgbClr val="000000"/>
                </a:solidFill>
              </a:rPr>
              <a:t> en </a:t>
            </a:r>
            <a:r>
              <a:rPr lang="en-US" sz="2000" dirty="0" err="1" smtClean="0">
                <a:solidFill>
                  <a:srgbClr val="000000"/>
                </a:solidFill>
              </a:rPr>
              <a:t>tiempo</a:t>
            </a:r>
            <a:r>
              <a:rPr lang="en-US" sz="2000" dirty="0" smtClean="0">
                <a:solidFill>
                  <a:srgbClr val="000000"/>
                </a:solidFill>
              </a:rPr>
              <a:t> real. Si </a:t>
            </a:r>
            <a:r>
              <a:rPr lang="en-US" sz="2000" dirty="0" err="1" smtClean="0">
                <a:solidFill>
                  <a:srgbClr val="000000"/>
                </a:solidFill>
              </a:rPr>
              <a:t>es</a:t>
            </a:r>
            <a:r>
              <a:rPr lang="en-US" sz="2000" dirty="0" smtClean="0">
                <a:solidFill>
                  <a:srgbClr val="000000"/>
                </a:solidFill>
              </a:rPr>
              <a:t> </a:t>
            </a:r>
            <a:r>
              <a:rPr lang="en-US" sz="2000" dirty="0" err="1" smtClean="0">
                <a:solidFill>
                  <a:srgbClr val="000000"/>
                </a:solidFill>
              </a:rPr>
              <a:t>así</a:t>
            </a:r>
            <a:r>
              <a:rPr lang="en-US" sz="2000" dirty="0" smtClean="0">
                <a:solidFill>
                  <a:srgbClr val="000000"/>
                </a:solidFill>
              </a:rPr>
              <a:t>, n</a:t>
            </a:r>
            <a:r>
              <a:rPr lang="en-US" sz="2000" dirty="0" smtClean="0">
                <a:solidFill>
                  <a:srgbClr val="000000"/>
                </a:solidFill>
              </a:rPr>
              <a:t>o </a:t>
            </a:r>
            <a:r>
              <a:rPr lang="en-US" sz="2000" dirty="0" err="1" smtClean="0">
                <a:solidFill>
                  <a:srgbClr val="000000"/>
                </a:solidFill>
              </a:rPr>
              <a:t>est</a:t>
            </a:r>
            <a:r>
              <a:rPr lang="en-US" sz="2000" dirty="0" err="1" smtClean="0">
                <a:solidFill>
                  <a:srgbClr val="000000"/>
                </a:solidFill>
              </a:rPr>
              <a:t>á</a:t>
            </a:r>
            <a:r>
              <a:rPr lang="en-US" sz="2000" dirty="0" smtClean="0">
                <a:solidFill>
                  <a:srgbClr val="000000"/>
                </a:solidFill>
              </a:rPr>
              <a:t> </a:t>
            </a:r>
            <a:r>
              <a:rPr lang="en-US" sz="2000" dirty="0" err="1" smtClean="0">
                <a:solidFill>
                  <a:srgbClr val="000000"/>
                </a:solidFill>
              </a:rPr>
              <a:t>previsto</a:t>
            </a:r>
            <a:r>
              <a:rPr lang="en-US" sz="2000" dirty="0" smtClean="0">
                <a:solidFill>
                  <a:srgbClr val="000000"/>
                </a:solidFill>
              </a:rPr>
              <a:t>.</a:t>
            </a:r>
            <a:endParaRPr lang="en-US" sz="2000" dirty="0">
              <a:solidFill>
                <a:srgbClr val="000000"/>
              </a:solidFill>
            </a:endParaRPr>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5</a:t>
            </a:fld>
            <a:endParaRPr lang="es-ES">
              <a:solidFill>
                <a:prstClr val="black"/>
              </a:solidFill>
              <a:latin typeface="Calibri"/>
            </a:endParaRPr>
          </a:p>
        </p:txBody>
      </p:sp>
    </p:spTree>
    <p:extLst>
      <p:ext uri="{BB962C8B-B14F-4D97-AF65-F5344CB8AC3E}">
        <p14:creationId xmlns:p14="http://schemas.microsoft.com/office/powerpoint/2010/main" val="636256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4</a:t>
            </a:r>
            <a:endParaRPr lang="es-ES" sz="4000" b="1" dirty="0"/>
          </a:p>
        </p:txBody>
      </p:sp>
      <p:sp>
        <p:nvSpPr>
          <p:cNvPr id="3" name="Marcador de contenido 2"/>
          <p:cNvSpPr>
            <a:spLocks noGrp="1"/>
          </p:cNvSpPr>
          <p:nvPr>
            <p:ph idx="1"/>
          </p:nvPr>
        </p:nvSpPr>
        <p:spPr/>
        <p:txBody>
          <a:bodyPr/>
          <a:lstStyle/>
          <a:p>
            <a:pPr marL="0" indent="0">
              <a:buNone/>
            </a:pPr>
            <a:r>
              <a:rPr lang="es-ES_tradnl" sz="2400" b="1" dirty="0" err="1" smtClean="0"/>
              <a:t>Aleph</a:t>
            </a:r>
            <a:r>
              <a:rPr lang="es-ES_tradnl" sz="2400" b="1" dirty="0" smtClean="0"/>
              <a:t> </a:t>
            </a:r>
            <a:r>
              <a:rPr lang="es-ES_tradnl" sz="2400" b="1" dirty="0"/>
              <a:t>– Préstamo de e-</a:t>
            </a:r>
            <a:r>
              <a:rPr lang="es-ES_tradnl" sz="2400" b="1" dirty="0" err="1"/>
              <a:t>books</a:t>
            </a:r>
            <a:r>
              <a:rPr lang="es-ES_tradnl" sz="2400" b="1" dirty="0"/>
              <a:t> </a:t>
            </a:r>
          </a:p>
          <a:p>
            <a:pPr marL="0" indent="0">
              <a:buNone/>
            </a:pPr>
            <a:r>
              <a:rPr lang="es-ES_tradnl" sz="2400" b="1" dirty="0"/>
              <a:t>¿Tiene pensado </a:t>
            </a:r>
            <a:r>
              <a:rPr lang="es-ES_tradnl" sz="2400" b="1" dirty="0" err="1"/>
              <a:t>ExLibris</a:t>
            </a:r>
            <a:r>
              <a:rPr lang="es-ES_tradnl" sz="2400" b="1" dirty="0"/>
              <a:t> incorporar de alguna forma la gestión de los préstamos de e-</a:t>
            </a:r>
            <a:r>
              <a:rPr lang="es-ES_tradnl" sz="2400" b="1" dirty="0" err="1"/>
              <a:t>books</a:t>
            </a:r>
            <a:r>
              <a:rPr lang="es-ES_tradnl" sz="2400" b="1" dirty="0"/>
              <a:t> en </a:t>
            </a:r>
            <a:r>
              <a:rPr lang="es-ES_tradnl" sz="2400" b="1" dirty="0" err="1"/>
              <a:t>Aleph</a:t>
            </a:r>
            <a:r>
              <a:rPr lang="es-ES_tradnl" sz="2400" b="1" dirty="0"/>
              <a:t>?¿Qué información nos puede dar </a:t>
            </a:r>
            <a:r>
              <a:rPr lang="es-ES_tradnl" sz="2400" b="1" dirty="0" err="1"/>
              <a:t>Greendata</a:t>
            </a:r>
            <a:r>
              <a:rPr lang="es-ES_tradnl" sz="2400" b="1" dirty="0"/>
              <a:t> al respecto</a:t>
            </a:r>
            <a:r>
              <a:rPr lang="es-ES_tradnl" sz="2400" b="1" dirty="0" smtClean="0"/>
              <a:t>?</a:t>
            </a:r>
          </a:p>
          <a:p>
            <a:pPr marL="0" indent="0">
              <a:buNone/>
            </a:pPr>
            <a:endParaRPr lang="es-ES_tradnl" sz="2400" dirty="0"/>
          </a:p>
          <a:p>
            <a:pPr marL="0" indent="0">
              <a:buNone/>
            </a:pPr>
            <a:r>
              <a:rPr lang="en-US" sz="2400" dirty="0" smtClean="0"/>
              <a:t>La </a:t>
            </a:r>
            <a:r>
              <a:rPr lang="en-US" sz="2400" dirty="0" err="1" smtClean="0"/>
              <a:t>gestión</a:t>
            </a:r>
            <a:r>
              <a:rPr lang="en-US" sz="2400" dirty="0" smtClean="0"/>
              <a:t> del </a:t>
            </a:r>
            <a:r>
              <a:rPr lang="en-US" sz="2400" dirty="0" err="1" smtClean="0"/>
              <a:t>préstamo</a:t>
            </a:r>
            <a:r>
              <a:rPr lang="en-US" sz="2400" dirty="0" smtClean="0"/>
              <a:t> de </a:t>
            </a:r>
            <a:r>
              <a:rPr lang="en-US" sz="2400" dirty="0" err="1" smtClean="0"/>
              <a:t>ebooks</a:t>
            </a:r>
            <a:r>
              <a:rPr lang="en-US" sz="2400" dirty="0" smtClean="0"/>
              <a:t> no </a:t>
            </a:r>
            <a:r>
              <a:rPr lang="en-US" sz="2400" dirty="0" err="1" smtClean="0"/>
              <a:t>está</a:t>
            </a:r>
            <a:r>
              <a:rPr lang="en-US" sz="2400" dirty="0" smtClean="0"/>
              <a:t> en el roadmap de Aleph.</a:t>
            </a:r>
            <a:endParaRPr lang="en-US" sz="2400" dirty="0"/>
          </a:p>
          <a:p>
            <a:pPr marL="0" indent="0">
              <a:buNone/>
            </a:pPr>
            <a:endParaRPr lang="en-US" sz="18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6</a:t>
            </a:fld>
            <a:endParaRPr lang="es-ES">
              <a:solidFill>
                <a:prstClr val="black"/>
              </a:solidFill>
              <a:latin typeface="Calibri"/>
            </a:endParaRPr>
          </a:p>
        </p:txBody>
      </p:sp>
    </p:spTree>
    <p:extLst>
      <p:ext uri="{BB962C8B-B14F-4D97-AF65-F5344CB8AC3E}">
        <p14:creationId xmlns:p14="http://schemas.microsoft.com/office/powerpoint/2010/main" val="313436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5</a:t>
            </a:r>
            <a:endParaRPr lang="es-ES" sz="4000" b="1" dirty="0"/>
          </a:p>
        </p:txBody>
      </p:sp>
      <p:sp>
        <p:nvSpPr>
          <p:cNvPr id="3" name="Marcador de contenido 2"/>
          <p:cNvSpPr>
            <a:spLocks noGrp="1"/>
          </p:cNvSpPr>
          <p:nvPr>
            <p:ph idx="1"/>
          </p:nvPr>
        </p:nvSpPr>
        <p:spPr/>
        <p:txBody>
          <a:bodyPr/>
          <a:lstStyle/>
          <a:p>
            <a:pPr marL="0" indent="0">
              <a:buNone/>
            </a:pPr>
            <a:r>
              <a:rPr lang="es-ES_tradnl" sz="1800" b="1" dirty="0" err="1" smtClean="0"/>
              <a:t>Developer</a:t>
            </a:r>
            <a:r>
              <a:rPr lang="es-ES_tradnl" sz="1800" b="1" dirty="0" smtClean="0"/>
              <a:t> </a:t>
            </a:r>
            <a:r>
              <a:rPr lang="es-ES_tradnl" sz="1800" b="1" dirty="0"/>
              <a:t>Network</a:t>
            </a:r>
          </a:p>
          <a:p>
            <a:pPr marL="0" indent="0">
              <a:buNone/>
            </a:pPr>
            <a:r>
              <a:rPr lang="es-ES_tradnl" sz="1800" b="1" dirty="0"/>
              <a:t>Hace poco hemos podido ver la noticia de la puesta en marcha de la plataforma de desarrollo </a:t>
            </a:r>
            <a:r>
              <a:rPr lang="es-ES_tradnl" sz="1800" b="1" dirty="0" err="1"/>
              <a:t>Developer</a:t>
            </a:r>
            <a:r>
              <a:rPr lang="es-ES_tradnl" sz="1800" b="1" dirty="0"/>
              <a:t> Network de </a:t>
            </a:r>
            <a:r>
              <a:rPr lang="es-ES_tradnl" sz="1800" b="1" dirty="0" err="1"/>
              <a:t>ExLibris</a:t>
            </a:r>
            <a:r>
              <a:rPr lang="es-ES_tradnl" sz="1800" b="1" dirty="0"/>
              <a:t> ¿Tienen previsto GreenData o </a:t>
            </a:r>
            <a:r>
              <a:rPr lang="es-ES_tradnl" sz="1800" b="1" dirty="0" err="1"/>
              <a:t>ExLibris</a:t>
            </a:r>
            <a:r>
              <a:rPr lang="es-ES_tradnl" sz="1800" b="1" dirty="0"/>
              <a:t> dar formación en español sobre la esta plataforma</a:t>
            </a:r>
            <a:r>
              <a:rPr lang="es-ES_tradnl" sz="1800" b="1" dirty="0" smtClean="0"/>
              <a:t>?</a:t>
            </a:r>
          </a:p>
          <a:p>
            <a:pPr marL="0" indent="0">
              <a:buNone/>
            </a:pPr>
            <a:endParaRPr lang="es-ES_tradnl" sz="1800" dirty="0"/>
          </a:p>
          <a:p>
            <a:pPr marL="0" indent="0">
              <a:buNone/>
            </a:pPr>
            <a:r>
              <a:rPr lang="es-ES_tradnl" sz="1800" dirty="0"/>
              <a:t>No hay previsto hacer ninguna formación en este momento. La plataforma no cuenta aún con todas las funcionalidades por lo que es posible que se valore en un futuro. </a:t>
            </a:r>
          </a:p>
          <a:p>
            <a:pPr marL="0" indent="0">
              <a:buNone/>
            </a:pPr>
            <a:r>
              <a:rPr lang="es-ES_tradnl" sz="1800" dirty="0" err="1"/>
              <a:t>Developer</a:t>
            </a:r>
            <a:r>
              <a:rPr lang="es-ES_tradnl" sz="1800" dirty="0"/>
              <a:t> Network es un portal orientado a desarrolladores, muy parecido a EL </a:t>
            </a:r>
            <a:r>
              <a:rPr lang="es-ES_tradnl" sz="1800" dirty="0" err="1"/>
              <a:t>Commons</a:t>
            </a:r>
            <a:r>
              <a:rPr lang="es-ES_tradnl" sz="1800" dirty="0"/>
              <a:t>. Podemos encontrar documentación sobre las </a:t>
            </a:r>
            <a:r>
              <a:rPr lang="es-ES_tradnl" sz="1800" dirty="0" err="1"/>
              <a:t>APIs</a:t>
            </a:r>
            <a:r>
              <a:rPr lang="es-ES_tradnl" sz="1800" dirty="0"/>
              <a:t> de los productos de Ex Libris, un blog sobre tecnología y un foro. En los próximos meses habrá también la posibilidad de utilizar las </a:t>
            </a:r>
            <a:r>
              <a:rPr lang="es-ES_tradnl" sz="1800" dirty="0" err="1"/>
              <a:t>APIs</a:t>
            </a:r>
            <a:r>
              <a:rPr lang="es-ES_tradnl" sz="1800" dirty="0"/>
              <a:t> de los productos de Ex Libris directamente desde esta plataforma, para hacer pruebas</a:t>
            </a:r>
            <a:r>
              <a:rPr lang="es-ES_tradnl" sz="1800" dirty="0" smtClean="0"/>
              <a:t>.</a:t>
            </a:r>
            <a:endParaRPr lang="es-ES_tradnl" sz="1800" dirty="0"/>
          </a:p>
          <a:p>
            <a:pPr marL="0" indent="0">
              <a:buNone/>
            </a:pPr>
            <a:r>
              <a:rPr lang="es-ES_tradnl" sz="1800" dirty="0"/>
              <a:t>Si algún cliente solicita información o ayuda sobre la plataforma estaremos encantados de ayudarle.</a:t>
            </a:r>
            <a:endParaRPr lang="en-US" sz="1800" dirty="0"/>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7</a:t>
            </a:fld>
            <a:endParaRPr lang="es-ES">
              <a:solidFill>
                <a:prstClr val="black"/>
              </a:solidFill>
              <a:latin typeface="Calibri"/>
            </a:endParaRPr>
          </a:p>
        </p:txBody>
      </p:sp>
    </p:spTree>
    <p:extLst>
      <p:ext uri="{BB962C8B-B14F-4D97-AF65-F5344CB8AC3E}">
        <p14:creationId xmlns:p14="http://schemas.microsoft.com/office/powerpoint/2010/main" val="313436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36578"/>
            <a:ext cx="8229600" cy="595123"/>
          </a:xfrm>
        </p:spPr>
        <p:txBody>
          <a:bodyPr/>
          <a:lstStyle/>
          <a:p>
            <a:pPr algn="l"/>
            <a:r>
              <a:rPr lang="es-ES" sz="4000" b="1" dirty="0" smtClean="0"/>
              <a:t>Pregunta 6</a:t>
            </a:r>
            <a:endParaRPr lang="es-ES" sz="4000" b="1" dirty="0"/>
          </a:p>
        </p:txBody>
      </p:sp>
      <p:sp>
        <p:nvSpPr>
          <p:cNvPr id="3" name="Marcador de contenido 2"/>
          <p:cNvSpPr>
            <a:spLocks noGrp="1"/>
          </p:cNvSpPr>
          <p:nvPr>
            <p:ph idx="1"/>
          </p:nvPr>
        </p:nvSpPr>
        <p:spPr/>
        <p:txBody>
          <a:bodyPr/>
          <a:lstStyle/>
          <a:p>
            <a:pPr marL="0" indent="0">
              <a:buNone/>
            </a:pPr>
            <a:r>
              <a:rPr lang="es-ES_tradnl" sz="2000" b="1" dirty="0" smtClean="0"/>
              <a:t>Primo </a:t>
            </a:r>
            <a:r>
              <a:rPr lang="es-ES_tradnl" sz="2000" b="1" dirty="0"/>
              <a:t>– Funciones de usuario en el móvil</a:t>
            </a:r>
          </a:p>
          <a:p>
            <a:pPr marL="0" indent="0">
              <a:buNone/>
            </a:pPr>
            <a:r>
              <a:rPr lang="es-ES_tradnl" sz="2000" b="1" dirty="0"/>
              <a:t>Actualmente la interfaz para móvil de Primo no cubre las funciones de usuario (ver y renovar préstamos, hacer reservas, etc.) cuando Primo se usa como OPAC. </a:t>
            </a:r>
          </a:p>
          <a:p>
            <a:pPr marL="0" indent="0">
              <a:buNone/>
            </a:pPr>
            <a:r>
              <a:rPr lang="es-ES_tradnl" sz="2000" b="1" dirty="0"/>
              <a:t>¿Tiene fecha </a:t>
            </a:r>
            <a:r>
              <a:rPr lang="es-ES_tradnl" sz="2000" b="1" dirty="0" err="1"/>
              <a:t>ExLibris</a:t>
            </a:r>
            <a:r>
              <a:rPr lang="es-ES_tradnl" sz="2000" b="1" dirty="0"/>
              <a:t> para incorporar estas funciones a la interfaz móvil de Primo</a:t>
            </a:r>
            <a:r>
              <a:rPr lang="es-ES_tradnl" sz="2000" b="1" dirty="0" smtClean="0"/>
              <a:t>?</a:t>
            </a:r>
          </a:p>
          <a:p>
            <a:pPr marL="0" indent="0">
              <a:buNone/>
            </a:pPr>
            <a:endParaRPr lang="es-ES_tradnl" sz="2000" dirty="0" smtClean="0"/>
          </a:p>
          <a:p>
            <a:pPr marL="0" indent="0">
              <a:buNone/>
            </a:pPr>
            <a:r>
              <a:rPr lang="es-ES_tradnl" sz="2000" dirty="0" smtClean="0"/>
              <a:t>Las funcionalidades de usuario están disponibles en la interfaz móvil. Cuando se usa Primo desde un dispositivo móvil, los usuarios pueden autenticarse, acceder a “Mi cuenta” y ver sus préstamos, reservas, etc.</a:t>
            </a:r>
            <a:endParaRPr lang="es-ES_tradnl" sz="2000" dirty="0"/>
          </a:p>
          <a:p>
            <a:pPr marL="0" indent="0">
              <a:buNone/>
            </a:pPr>
            <a:r>
              <a:rPr lang="es-ES_tradnl" sz="2000" dirty="0" smtClean="0"/>
              <a:t>Los usuarios pueden también hacer reservas en los registros.</a:t>
            </a:r>
          </a:p>
        </p:txBody>
      </p:sp>
      <p:sp>
        <p:nvSpPr>
          <p:cNvPr id="4" name="Marcador de número de diapositiva 3"/>
          <p:cNvSpPr>
            <a:spLocks noGrp="1"/>
          </p:cNvSpPr>
          <p:nvPr>
            <p:ph type="sldNum" sz="quarter" idx="12"/>
          </p:nvPr>
        </p:nvSpPr>
        <p:spPr/>
        <p:txBody>
          <a:bodyPr/>
          <a:lstStyle/>
          <a:p>
            <a:fld id="{89E7A6CC-2877-2642-80AC-101BD1204655}" type="slidenum">
              <a:rPr lang="es-ES" smtClean="0">
                <a:solidFill>
                  <a:prstClr val="black"/>
                </a:solidFill>
                <a:latin typeface="Calibri"/>
              </a:rPr>
              <a:pPr/>
              <a:t>8</a:t>
            </a:fld>
            <a:endParaRPr lang="es-ES">
              <a:solidFill>
                <a:prstClr val="black"/>
              </a:solidFill>
              <a:latin typeface="Calibri"/>
            </a:endParaRPr>
          </a:p>
        </p:txBody>
      </p:sp>
    </p:spTree>
    <p:extLst>
      <p:ext uri="{BB962C8B-B14F-4D97-AF65-F5344CB8AC3E}">
        <p14:creationId xmlns:p14="http://schemas.microsoft.com/office/powerpoint/2010/main" val="7891617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856</TotalTime>
  <Words>1294</Words>
  <Application>Microsoft Macintosh PowerPoint</Application>
  <PresentationFormat>Presentación en pantalla (4:3)</PresentationFormat>
  <Paragraphs>80</Paragraphs>
  <Slides>14</Slides>
  <Notes>0</Notes>
  <HiddenSlides>0</HiddenSlides>
  <MMClips>0</MMClips>
  <ScaleCrop>false</ScaleCrop>
  <HeadingPairs>
    <vt:vector size="4" baseType="variant">
      <vt:variant>
        <vt:lpstr>Tema</vt:lpstr>
      </vt:variant>
      <vt:variant>
        <vt:i4>3</vt:i4>
      </vt:variant>
      <vt:variant>
        <vt:lpstr>Títulos de diapositiva</vt:lpstr>
      </vt:variant>
      <vt:variant>
        <vt:i4>14</vt:i4>
      </vt:variant>
    </vt:vector>
  </HeadingPairs>
  <TitlesOfParts>
    <vt:vector size="17" baseType="lpstr">
      <vt:lpstr>1_Tema de Office</vt:lpstr>
      <vt:lpstr>2_Tema de Office</vt:lpstr>
      <vt:lpstr>3_Tema de Office</vt:lpstr>
      <vt:lpstr>Presentación de PowerPoint</vt:lpstr>
      <vt:lpstr>Pregunta 1</vt:lpstr>
      <vt:lpstr>Pregunta 1</vt:lpstr>
      <vt:lpstr>Pregunta 2</vt:lpstr>
      <vt:lpstr>Pregunta 2</vt:lpstr>
      <vt:lpstr>Pregunta 3</vt:lpstr>
      <vt:lpstr>Pregunta 4</vt:lpstr>
      <vt:lpstr>Pregunta 5</vt:lpstr>
      <vt:lpstr>Pregunta 6</vt:lpstr>
      <vt:lpstr>Pregunta 6</vt:lpstr>
      <vt:lpstr>Pregunta 7</vt:lpstr>
      <vt:lpstr>Pregunta 8</vt:lpstr>
      <vt:lpstr>Pregunta 9</vt:lpstr>
      <vt:lpstr>Presentación de PowerPoint</vt:lpstr>
    </vt:vector>
  </TitlesOfParts>
  <Company>cristina martin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Cristina Martín</dc:creator>
  <cp:lastModifiedBy>Jordi Vendrell Farreny</cp:lastModifiedBy>
  <cp:revision>134</cp:revision>
  <dcterms:created xsi:type="dcterms:W3CDTF">2013-03-21T14:38:18Z</dcterms:created>
  <dcterms:modified xsi:type="dcterms:W3CDTF">2014-06-05T14:37:58Z</dcterms:modified>
</cp:coreProperties>
</file>